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314" r:id="rId3"/>
    <p:sldId id="2315" r:id="rId4"/>
    <p:sldId id="1810" r:id="rId5"/>
    <p:sldId id="1811" r:id="rId6"/>
    <p:sldId id="2240" r:id="rId7"/>
    <p:sldId id="2215" r:id="rId8"/>
    <p:sldId id="2241" r:id="rId9"/>
    <p:sldId id="1872" r:id="rId10"/>
    <p:sldId id="1873" r:id="rId11"/>
    <p:sldId id="1874" r:id="rId12"/>
    <p:sldId id="1875" r:id="rId13"/>
    <p:sldId id="1877" r:id="rId14"/>
    <p:sldId id="2219" r:id="rId15"/>
    <p:sldId id="2220" r:id="rId16"/>
    <p:sldId id="2242" r:id="rId17"/>
    <p:sldId id="2243" r:id="rId19"/>
    <p:sldId id="2244" r:id="rId20"/>
    <p:sldId id="1682" r:id="rId21"/>
    <p:sldId id="1985" r:id="rId22"/>
    <p:sldId id="2221" r:id="rId23"/>
    <p:sldId id="2245" r:id="rId24"/>
    <p:sldId id="2246" r:id="rId25"/>
    <p:sldId id="1989" r:id="rId26"/>
    <p:sldId id="2247" r:id="rId27"/>
    <p:sldId id="1984" r:id="rId28"/>
    <p:sldId id="1990" r:id="rId29"/>
    <p:sldId id="1991" r:id="rId30"/>
    <p:sldId id="1992" r:id="rId31"/>
    <p:sldId id="2229" r:id="rId32"/>
    <p:sldId id="2223" r:id="rId33"/>
    <p:sldId id="2248" r:id="rId34"/>
    <p:sldId id="1994" r:id="rId35"/>
    <p:sldId id="2249" r:id="rId36"/>
    <p:sldId id="1293" r:id="rId37"/>
    <p:sldId id="2250" r:id="rId38"/>
    <p:sldId id="2251" r:id="rId39"/>
    <p:sldId id="2252" r:id="rId40"/>
    <p:sldId id="2253" r:id="rId41"/>
    <p:sldId id="2254" r:id="rId42"/>
    <p:sldId id="2255" r:id="rId43"/>
    <p:sldId id="2256" r:id="rId44"/>
    <p:sldId id="2257" r:id="rId45"/>
    <p:sldId id="2230" r:id="rId46"/>
    <p:sldId id="2143" r:id="rId47"/>
    <p:sldId id="1606" r:id="rId48"/>
    <p:sldId id="2258" r:id="rId49"/>
    <p:sldId id="2149" r:id="rId50"/>
    <p:sldId id="2234" r:id="rId51"/>
    <p:sldId id="1859" r:id="rId52"/>
    <p:sldId id="2259" r:id="rId53"/>
    <p:sldId id="2151" r:id="rId54"/>
    <p:sldId id="2260" r:id="rId55"/>
    <p:sldId id="2261" r:id="rId56"/>
    <p:sldId id="2262" r:id="rId57"/>
    <p:sldId id="2263" r:id="rId58"/>
    <p:sldId id="2235" r:id="rId59"/>
    <p:sldId id="2264" r:id="rId60"/>
    <p:sldId id="2266" r:id="rId61"/>
    <p:sldId id="2156" r:id="rId62"/>
    <p:sldId id="2267" r:id="rId63"/>
    <p:sldId id="2158" r:id="rId64"/>
    <p:sldId id="2159" r:id="rId65"/>
    <p:sldId id="2160" r:id="rId66"/>
    <p:sldId id="2161" r:id="rId67"/>
    <p:sldId id="2162" r:id="rId68"/>
    <p:sldId id="2163" r:id="rId69"/>
    <p:sldId id="2144" r:id="rId70"/>
    <p:sldId id="2203" r:id="rId71"/>
    <p:sldId id="2268" r:id="rId72"/>
    <p:sldId id="2205" r:id="rId73"/>
    <p:sldId id="2206" r:id="rId74"/>
    <p:sldId id="2207" r:id="rId75"/>
    <p:sldId id="2208" r:id="rId76"/>
    <p:sldId id="2209" r:id="rId77"/>
    <p:sldId id="2210" r:id="rId78"/>
    <p:sldId id="2269" r:id="rId79"/>
    <p:sldId id="2213" r:id="rId80"/>
    <p:sldId id="472" r:id="rId81"/>
  </p:sldIdLst>
  <p:sldSz cx="12192000" cy="6858000"/>
  <p:notesSz cx="6858000" cy="9144000"/>
  <p:custDataLst>
    <p:tags r:id="rId8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8B6E5"/>
    <a:srgbClr val="EAF3FA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01" autoAdjust="0"/>
    <p:restoredTop sz="93265" autoAdjust="0"/>
  </p:normalViewPr>
  <p:slideViewPr>
    <p:cSldViewPr snapToGrid="0">
      <p:cViewPr varScale="1">
        <p:scale>
          <a:sx n="74" d="100"/>
          <a:sy n="74" d="100"/>
        </p:scale>
        <p:origin x="132" y="54"/>
      </p:cViewPr>
      <p:guideLst>
        <p:guide orient="horz" pos="2250"/>
        <p:guide pos="35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6" Type="http://schemas.openxmlformats.org/officeDocument/2006/relationships/tags" Target="tags/tag451.xml"/><Relationship Id="rId85" Type="http://schemas.openxmlformats.org/officeDocument/2006/relationships/commentAuthors" Target="commentAuthors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5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0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tags" Target="../tags/tag181.xml"/><Relationship Id="rId7" Type="http://schemas.microsoft.com/office/2007/relationships/hdphoto" Target="../media/image54.wdp"/><Relationship Id="rId6" Type="http://schemas.openxmlformats.org/officeDocument/2006/relationships/image" Target="../media/image53.png"/><Relationship Id="rId5" Type="http://schemas.microsoft.com/office/2007/relationships/hdphoto" Target="../media/image52.wdp"/><Relationship Id="rId4" Type="http://schemas.openxmlformats.org/officeDocument/2006/relationships/image" Target="../media/image51.png"/><Relationship Id="rId3" Type="http://schemas.microsoft.com/office/2007/relationships/hdphoto" Target="../media/image50.wdp"/><Relationship Id="rId2" Type="http://schemas.openxmlformats.org/officeDocument/2006/relationships/image" Target="../media/image4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3.xml"/><Relationship Id="rId3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184.xml"/><Relationship Id="rId5" Type="http://schemas.microsoft.com/office/2007/relationships/hdphoto" Target="../media/image59.wdp"/><Relationship Id="rId4" Type="http://schemas.openxmlformats.org/officeDocument/2006/relationships/image" Target="../media/image58.png"/><Relationship Id="rId3" Type="http://schemas.microsoft.com/office/2007/relationships/hdphoto" Target="../media/image57.wdp"/><Relationship Id="rId2" Type="http://schemas.openxmlformats.org/officeDocument/2006/relationships/image" Target="../media/image56.png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185.xml"/><Relationship Id="rId5" Type="http://schemas.microsoft.com/office/2007/relationships/hdphoto" Target="../media/image63.wdp"/><Relationship Id="rId4" Type="http://schemas.openxmlformats.org/officeDocument/2006/relationships/image" Target="../media/image62.png"/><Relationship Id="rId3" Type="http://schemas.microsoft.com/office/2007/relationships/hdphoto" Target="../media/image61.wdp"/><Relationship Id="rId2" Type="http://schemas.openxmlformats.org/officeDocument/2006/relationships/image" Target="../media/image60.png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6.xml"/><Relationship Id="rId2" Type="http://schemas.openxmlformats.org/officeDocument/2006/relationships/image" Target="../media/image4.png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7.xml"/><Relationship Id="rId3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188.xml"/><Relationship Id="rId5" Type="http://schemas.microsoft.com/office/2007/relationships/hdphoto" Target="../media/image71.wdp"/><Relationship Id="rId4" Type="http://schemas.openxmlformats.org/officeDocument/2006/relationships/image" Target="../media/image70.png"/><Relationship Id="rId3" Type="http://schemas.microsoft.com/office/2007/relationships/hdphoto" Target="../media/image69.wdp"/><Relationship Id="rId2" Type="http://schemas.openxmlformats.org/officeDocument/2006/relationships/image" Target="../media/image68.png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0.xml"/><Relationship Id="rId5" Type="http://schemas.openxmlformats.org/officeDocument/2006/relationships/image" Target="../media/image4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tags" Target="../tags/tag189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287.xml"/><Relationship Id="rId98" Type="http://schemas.openxmlformats.org/officeDocument/2006/relationships/tags" Target="../tags/tag286.xml"/><Relationship Id="rId97" Type="http://schemas.openxmlformats.org/officeDocument/2006/relationships/tags" Target="../tags/tag285.xml"/><Relationship Id="rId96" Type="http://schemas.openxmlformats.org/officeDocument/2006/relationships/tags" Target="../tags/tag284.xml"/><Relationship Id="rId95" Type="http://schemas.openxmlformats.org/officeDocument/2006/relationships/tags" Target="../tags/tag283.xml"/><Relationship Id="rId94" Type="http://schemas.openxmlformats.org/officeDocument/2006/relationships/tags" Target="../tags/tag282.xml"/><Relationship Id="rId93" Type="http://schemas.openxmlformats.org/officeDocument/2006/relationships/tags" Target="../tags/tag281.xml"/><Relationship Id="rId92" Type="http://schemas.openxmlformats.org/officeDocument/2006/relationships/tags" Target="../tags/tag280.xml"/><Relationship Id="rId91" Type="http://schemas.openxmlformats.org/officeDocument/2006/relationships/tags" Target="../tags/tag279.xml"/><Relationship Id="rId90" Type="http://schemas.openxmlformats.org/officeDocument/2006/relationships/tags" Target="../tags/tag278.xml"/><Relationship Id="rId9" Type="http://schemas.openxmlformats.org/officeDocument/2006/relationships/tags" Target="../tags/tag197.xml"/><Relationship Id="rId89" Type="http://schemas.openxmlformats.org/officeDocument/2006/relationships/tags" Target="../tags/tag277.xml"/><Relationship Id="rId88" Type="http://schemas.openxmlformats.org/officeDocument/2006/relationships/tags" Target="../tags/tag276.xml"/><Relationship Id="rId87" Type="http://schemas.openxmlformats.org/officeDocument/2006/relationships/tags" Target="../tags/tag275.xml"/><Relationship Id="rId86" Type="http://schemas.openxmlformats.org/officeDocument/2006/relationships/tags" Target="../tags/tag274.xml"/><Relationship Id="rId85" Type="http://schemas.openxmlformats.org/officeDocument/2006/relationships/tags" Target="../tags/tag273.xml"/><Relationship Id="rId84" Type="http://schemas.openxmlformats.org/officeDocument/2006/relationships/tags" Target="../tags/tag272.xml"/><Relationship Id="rId83" Type="http://schemas.openxmlformats.org/officeDocument/2006/relationships/tags" Target="../tags/tag271.xml"/><Relationship Id="rId82" Type="http://schemas.openxmlformats.org/officeDocument/2006/relationships/tags" Target="../tags/tag270.xml"/><Relationship Id="rId81" Type="http://schemas.openxmlformats.org/officeDocument/2006/relationships/tags" Target="../tags/tag269.xml"/><Relationship Id="rId80" Type="http://schemas.openxmlformats.org/officeDocument/2006/relationships/tags" Target="../tags/tag268.xml"/><Relationship Id="rId8" Type="http://schemas.openxmlformats.org/officeDocument/2006/relationships/tags" Target="../tags/tag196.xml"/><Relationship Id="rId79" Type="http://schemas.openxmlformats.org/officeDocument/2006/relationships/tags" Target="../tags/tag267.xml"/><Relationship Id="rId78" Type="http://schemas.openxmlformats.org/officeDocument/2006/relationships/tags" Target="../tags/tag266.xml"/><Relationship Id="rId77" Type="http://schemas.openxmlformats.org/officeDocument/2006/relationships/tags" Target="../tags/tag265.xml"/><Relationship Id="rId76" Type="http://schemas.openxmlformats.org/officeDocument/2006/relationships/tags" Target="../tags/tag264.xml"/><Relationship Id="rId75" Type="http://schemas.openxmlformats.org/officeDocument/2006/relationships/tags" Target="../tags/tag263.xml"/><Relationship Id="rId74" Type="http://schemas.openxmlformats.org/officeDocument/2006/relationships/tags" Target="../tags/tag262.xml"/><Relationship Id="rId73" Type="http://schemas.openxmlformats.org/officeDocument/2006/relationships/tags" Target="../tags/tag261.xml"/><Relationship Id="rId72" Type="http://schemas.openxmlformats.org/officeDocument/2006/relationships/tags" Target="../tags/tag260.xml"/><Relationship Id="rId71" Type="http://schemas.openxmlformats.org/officeDocument/2006/relationships/tags" Target="../tags/tag259.xml"/><Relationship Id="rId70" Type="http://schemas.openxmlformats.org/officeDocument/2006/relationships/tags" Target="../tags/tag258.xml"/><Relationship Id="rId7" Type="http://schemas.openxmlformats.org/officeDocument/2006/relationships/tags" Target="../tags/tag195.xml"/><Relationship Id="rId69" Type="http://schemas.openxmlformats.org/officeDocument/2006/relationships/tags" Target="../tags/tag257.xml"/><Relationship Id="rId68" Type="http://schemas.openxmlformats.org/officeDocument/2006/relationships/tags" Target="../tags/tag256.xml"/><Relationship Id="rId67" Type="http://schemas.openxmlformats.org/officeDocument/2006/relationships/tags" Target="../tags/tag255.xml"/><Relationship Id="rId66" Type="http://schemas.openxmlformats.org/officeDocument/2006/relationships/tags" Target="../tags/tag254.xml"/><Relationship Id="rId65" Type="http://schemas.openxmlformats.org/officeDocument/2006/relationships/tags" Target="../tags/tag253.xml"/><Relationship Id="rId64" Type="http://schemas.openxmlformats.org/officeDocument/2006/relationships/tags" Target="../tags/tag252.xml"/><Relationship Id="rId63" Type="http://schemas.openxmlformats.org/officeDocument/2006/relationships/tags" Target="../tags/tag251.xml"/><Relationship Id="rId62" Type="http://schemas.openxmlformats.org/officeDocument/2006/relationships/tags" Target="../tags/tag250.xml"/><Relationship Id="rId61" Type="http://schemas.openxmlformats.org/officeDocument/2006/relationships/tags" Target="../tags/tag249.xml"/><Relationship Id="rId60" Type="http://schemas.openxmlformats.org/officeDocument/2006/relationships/tags" Target="../tags/tag248.xml"/><Relationship Id="rId6" Type="http://schemas.openxmlformats.org/officeDocument/2006/relationships/tags" Target="../tags/tag194.xml"/><Relationship Id="rId59" Type="http://schemas.openxmlformats.org/officeDocument/2006/relationships/tags" Target="../tags/tag247.xml"/><Relationship Id="rId58" Type="http://schemas.openxmlformats.org/officeDocument/2006/relationships/tags" Target="../tags/tag246.xml"/><Relationship Id="rId57" Type="http://schemas.openxmlformats.org/officeDocument/2006/relationships/tags" Target="../tags/tag245.xml"/><Relationship Id="rId56" Type="http://schemas.openxmlformats.org/officeDocument/2006/relationships/tags" Target="../tags/tag244.xml"/><Relationship Id="rId55" Type="http://schemas.openxmlformats.org/officeDocument/2006/relationships/tags" Target="../tags/tag243.xml"/><Relationship Id="rId54" Type="http://schemas.openxmlformats.org/officeDocument/2006/relationships/tags" Target="../tags/tag242.xml"/><Relationship Id="rId53" Type="http://schemas.openxmlformats.org/officeDocument/2006/relationships/tags" Target="../tags/tag241.xml"/><Relationship Id="rId52" Type="http://schemas.openxmlformats.org/officeDocument/2006/relationships/tags" Target="../tags/tag240.xml"/><Relationship Id="rId51" Type="http://schemas.openxmlformats.org/officeDocument/2006/relationships/tags" Target="../tags/tag239.xml"/><Relationship Id="rId50" Type="http://schemas.openxmlformats.org/officeDocument/2006/relationships/tags" Target="../tags/tag238.xml"/><Relationship Id="rId5" Type="http://schemas.openxmlformats.org/officeDocument/2006/relationships/tags" Target="../tags/tag193.xml"/><Relationship Id="rId49" Type="http://schemas.openxmlformats.org/officeDocument/2006/relationships/tags" Target="../tags/tag237.xml"/><Relationship Id="rId48" Type="http://schemas.openxmlformats.org/officeDocument/2006/relationships/tags" Target="../tags/tag236.xml"/><Relationship Id="rId47" Type="http://schemas.openxmlformats.org/officeDocument/2006/relationships/tags" Target="../tags/tag235.xml"/><Relationship Id="rId46" Type="http://schemas.openxmlformats.org/officeDocument/2006/relationships/tags" Target="../tags/tag234.xml"/><Relationship Id="rId45" Type="http://schemas.openxmlformats.org/officeDocument/2006/relationships/tags" Target="../tags/tag233.xml"/><Relationship Id="rId44" Type="http://schemas.openxmlformats.org/officeDocument/2006/relationships/tags" Target="../tags/tag232.xml"/><Relationship Id="rId43" Type="http://schemas.openxmlformats.org/officeDocument/2006/relationships/tags" Target="../tags/tag231.xml"/><Relationship Id="rId42" Type="http://schemas.openxmlformats.org/officeDocument/2006/relationships/tags" Target="../tags/tag230.xml"/><Relationship Id="rId41" Type="http://schemas.openxmlformats.org/officeDocument/2006/relationships/tags" Target="../tags/tag229.xml"/><Relationship Id="rId40" Type="http://schemas.openxmlformats.org/officeDocument/2006/relationships/tags" Target="../tags/tag228.xml"/><Relationship Id="rId4" Type="http://schemas.openxmlformats.org/officeDocument/2006/relationships/tags" Target="../tags/tag192.xml"/><Relationship Id="rId39" Type="http://schemas.openxmlformats.org/officeDocument/2006/relationships/tags" Target="../tags/tag227.xml"/><Relationship Id="rId38" Type="http://schemas.openxmlformats.org/officeDocument/2006/relationships/tags" Target="../tags/tag226.xml"/><Relationship Id="rId37" Type="http://schemas.openxmlformats.org/officeDocument/2006/relationships/tags" Target="../tags/tag225.xml"/><Relationship Id="rId36" Type="http://schemas.openxmlformats.org/officeDocument/2006/relationships/tags" Target="../tags/tag224.xml"/><Relationship Id="rId35" Type="http://schemas.openxmlformats.org/officeDocument/2006/relationships/tags" Target="../tags/tag223.xml"/><Relationship Id="rId34" Type="http://schemas.openxmlformats.org/officeDocument/2006/relationships/tags" Target="../tags/tag222.xml"/><Relationship Id="rId33" Type="http://schemas.openxmlformats.org/officeDocument/2006/relationships/tags" Target="../tags/tag221.xml"/><Relationship Id="rId32" Type="http://schemas.openxmlformats.org/officeDocument/2006/relationships/tags" Target="../tags/tag220.xml"/><Relationship Id="rId31" Type="http://schemas.openxmlformats.org/officeDocument/2006/relationships/tags" Target="../tags/tag219.xml"/><Relationship Id="rId30" Type="http://schemas.openxmlformats.org/officeDocument/2006/relationships/tags" Target="../tags/tag218.xml"/><Relationship Id="rId3" Type="http://schemas.openxmlformats.org/officeDocument/2006/relationships/tags" Target="../tags/tag191.xml"/><Relationship Id="rId29" Type="http://schemas.openxmlformats.org/officeDocument/2006/relationships/tags" Target="../tags/tag217.xml"/><Relationship Id="rId28" Type="http://schemas.openxmlformats.org/officeDocument/2006/relationships/tags" Target="../tags/tag216.xml"/><Relationship Id="rId27" Type="http://schemas.openxmlformats.org/officeDocument/2006/relationships/tags" Target="../tags/tag215.xml"/><Relationship Id="rId26" Type="http://schemas.openxmlformats.org/officeDocument/2006/relationships/tags" Target="../tags/tag214.xml"/><Relationship Id="rId25" Type="http://schemas.openxmlformats.org/officeDocument/2006/relationships/tags" Target="../tags/tag213.xml"/><Relationship Id="rId24" Type="http://schemas.openxmlformats.org/officeDocument/2006/relationships/tags" Target="../tags/tag212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image" Target="../media/image12.jpeg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0.xml"/><Relationship Id="rId119" Type="http://schemas.openxmlformats.org/officeDocument/2006/relationships/image" Target="../media/image4.png"/><Relationship Id="rId118" Type="http://schemas.openxmlformats.org/officeDocument/2006/relationships/tags" Target="../tags/tag306.xml"/><Relationship Id="rId117" Type="http://schemas.openxmlformats.org/officeDocument/2006/relationships/tags" Target="../tags/tag305.xml"/><Relationship Id="rId116" Type="http://schemas.openxmlformats.org/officeDocument/2006/relationships/tags" Target="../tags/tag304.xml"/><Relationship Id="rId115" Type="http://schemas.openxmlformats.org/officeDocument/2006/relationships/tags" Target="../tags/tag303.xml"/><Relationship Id="rId114" Type="http://schemas.openxmlformats.org/officeDocument/2006/relationships/tags" Target="../tags/tag302.xml"/><Relationship Id="rId113" Type="http://schemas.openxmlformats.org/officeDocument/2006/relationships/tags" Target="../tags/tag301.xml"/><Relationship Id="rId112" Type="http://schemas.openxmlformats.org/officeDocument/2006/relationships/tags" Target="../tags/tag300.xml"/><Relationship Id="rId111" Type="http://schemas.openxmlformats.org/officeDocument/2006/relationships/tags" Target="../tags/tag299.xml"/><Relationship Id="rId110" Type="http://schemas.openxmlformats.org/officeDocument/2006/relationships/tags" Target="../tags/tag298.xml"/><Relationship Id="rId11" Type="http://schemas.openxmlformats.org/officeDocument/2006/relationships/tags" Target="../tags/tag199.xml"/><Relationship Id="rId109" Type="http://schemas.openxmlformats.org/officeDocument/2006/relationships/tags" Target="../tags/tag297.xml"/><Relationship Id="rId108" Type="http://schemas.openxmlformats.org/officeDocument/2006/relationships/tags" Target="../tags/tag296.xml"/><Relationship Id="rId107" Type="http://schemas.openxmlformats.org/officeDocument/2006/relationships/tags" Target="../tags/tag295.xml"/><Relationship Id="rId106" Type="http://schemas.openxmlformats.org/officeDocument/2006/relationships/tags" Target="../tags/tag294.xml"/><Relationship Id="rId105" Type="http://schemas.openxmlformats.org/officeDocument/2006/relationships/tags" Target="../tags/tag293.xml"/><Relationship Id="rId104" Type="http://schemas.openxmlformats.org/officeDocument/2006/relationships/tags" Target="../tags/tag292.xml"/><Relationship Id="rId103" Type="http://schemas.openxmlformats.org/officeDocument/2006/relationships/tags" Target="../tags/tag291.xml"/><Relationship Id="rId102" Type="http://schemas.openxmlformats.org/officeDocument/2006/relationships/tags" Target="../tags/tag290.xml"/><Relationship Id="rId101" Type="http://schemas.openxmlformats.org/officeDocument/2006/relationships/tags" Target="../tags/tag289.xml"/><Relationship Id="rId100" Type="http://schemas.openxmlformats.org/officeDocument/2006/relationships/tags" Target="../tags/tag288.xml"/><Relationship Id="rId10" Type="http://schemas.openxmlformats.org/officeDocument/2006/relationships/tags" Target="../tags/tag198.xml"/><Relationship Id="rId1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7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7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3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8.xml"/><Relationship Id="rId2" Type="http://schemas.openxmlformats.org/officeDocument/2006/relationships/image" Target="../media/image4.png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09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1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2.xml"/><Relationship Id="rId3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3.xml"/><Relationship Id="rId1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4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6.xml"/><Relationship Id="rId5" Type="http://schemas.openxmlformats.org/officeDocument/2006/relationships/image" Target="../media/image4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tags" Target="../tags/tag3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99" Type="http://schemas.openxmlformats.org/officeDocument/2006/relationships/tags" Target="../tags/tag413.xml"/><Relationship Id="rId98" Type="http://schemas.openxmlformats.org/officeDocument/2006/relationships/tags" Target="../tags/tag412.xml"/><Relationship Id="rId97" Type="http://schemas.openxmlformats.org/officeDocument/2006/relationships/tags" Target="../tags/tag411.xml"/><Relationship Id="rId96" Type="http://schemas.openxmlformats.org/officeDocument/2006/relationships/tags" Target="../tags/tag410.xml"/><Relationship Id="rId95" Type="http://schemas.openxmlformats.org/officeDocument/2006/relationships/tags" Target="../tags/tag409.xml"/><Relationship Id="rId94" Type="http://schemas.openxmlformats.org/officeDocument/2006/relationships/tags" Target="../tags/tag408.xml"/><Relationship Id="rId93" Type="http://schemas.openxmlformats.org/officeDocument/2006/relationships/tags" Target="../tags/tag407.xml"/><Relationship Id="rId92" Type="http://schemas.openxmlformats.org/officeDocument/2006/relationships/tags" Target="../tags/tag406.xml"/><Relationship Id="rId91" Type="http://schemas.openxmlformats.org/officeDocument/2006/relationships/tags" Target="../tags/tag405.xml"/><Relationship Id="rId90" Type="http://schemas.openxmlformats.org/officeDocument/2006/relationships/tags" Target="../tags/tag404.xml"/><Relationship Id="rId9" Type="http://schemas.openxmlformats.org/officeDocument/2006/relationships/tags" Target="../tags/tag323.xml"/><Relationship Id="rId89" Type="http://schemas.openxmlformats.org/officeDocument/2006/relationships/tags" Target="../tags/tag403.xml"/><Relationship Id="rId88" Type="http://schemas.openxmlformats.org/officeDocument/2006/relationships/tags" Target="../tags/tag402.xml"/><Relationship Id="rId87" Type="http://schemas.openxmlformats.org/officeDocument/2006/relationships/tags" Target="../tags/tag401.xml"/><Relationship Id="rId86" Type="http://schemas.openxmlformats.org/officeDocument/2006/relationships/tags" Target="../tags/tag400.xml"/><Relationship Id="rId85" Type="http://schemas.openxmlformats.org/officeDocument/2006/relationships/tags" Target="../tags/tag399.xml"/><Relationship Id="rId84" Type="http://schemas.openxmlformats.org/officeDocument/2006/relationships/tags" Target="../tags/tag398.xml"/><Relationship Id="rId83" Type="http://schemas.openxmlformats.org/officeDocument/2006/relationships/tags" Target="../tags/tag397.xml"/><Relationship Id="rId82" Type="http://schemas.openxmlformats.org/officeDocument/2006/relationships/tags" Target="../tags/tag396.xml"/><Relationship Id="rId81" Type="http://schemas.openxmlformats.org/officeDocument/2006/relationships/tags" Target="../tags/tag395.xml"/><Relationship Id="rId80" Type="http://schemas.openxmlformats.org/officeDocument/2006/relationships/tags" Target="../tags/tag394.xml"/><Relationship Id="rId8" Type="http://schemas.openxmlformats.org/officeDocument/2006/relationships/tags" Target="../tags/tag322.xml"/><Relationship Id="rId79" Type="http://schemas.openxmlformats.org/officeDocument/2006/relationships/tags" Target="../tags/tag393.xml"/><Relationship Id="rId78" Type="http://schemas.openxmlformats.org/officeDocument/2006/relationships/tags" Target="../tags/tag392.xml"/><Relationship Id="rId77" Type="http://schemas.openxmlformats.org/officeDocument/2006/relationships/tags" Target="../tags/tag391.xml"/><Relationship Id="rId76" Type="http://schemas.openxmlformats.org/officeDocument/2006/relationships/tags" Target="../tags/tag390.xml"/><Relationship Id="rId75" Type="http://schemas.openxmlformats.org/officeDocument/2006/relationships/tags" Target="../tags/tag389.xml"/><Relationship Id="rId74" Type="http://schemas.openxmlformats.org/officeDocument/2006/relationships/tags" Target="../tags/tag388.xml"/><Relationship Id="rId73" Type="http://schemas.openxmlformats.org/officeDocument/2006/relationships/tags" Target="../tags/tag387.xml"/><Relationship Id="rId72" Type="http://schemas.openxmlformats.org/officeDocument/2006/relationships/tags" Target="../tags/tag386.xml"/><Relationship Id="rId71" Type="http://schemas.openxmlformats.org/officeDocument/2006/relationships/tags" Target="../tags/tag385.xml"/><Relationship Id="rId70" Type="http://schemas.openxmlformats.org/officeDocument/2006/relationships/tags" Target="../tags/tag384.xml"/><Relationship Id="rId7" Type="http://schemas.openxmlformats.org/officeDocument/2006/relationships/tags" Target="../tags/tag321.xml"/><Relationship Id="rId69" Type="http://schemas.openxmlformats.org/officeDocument/2006/relationships/tags" Target="../tags/tag383.xml"/><Relationship Id="rId68" Type="http://schemas.openxmlformats.org/officeDocument/2006/relationships/tags" Target="../tags/tag382.xml"/><Relationship Id="rId67" Type="http://schemas.openxmlformats.org/officeDocument/2006/relationships/tags" Target="../tags/tag381.xml"/><Relationship Id="rId66" Type="http://schemas.openxmlformats.org/officeDocument/2006/relationships/tags" Target="../tags/tag380.xml"/><Relationship Id="rId65" Type="http://schemas.openxmlformats.org/officeDocument/2006/relationships/tags" Target="../tags/tag379.xml"/><Relationship Id="rId64" Type="http://schemas.openxmlformats.org/officeDocument/2006/relationships/tags" Target="../tags/tag378.xml"/><Relationship Id="rId63" Type="http://schemas.openxmlformats.org/officeDocument/2006/relationships/tags" Target="../tags/tag377.xml"/><Relationship Id="rId62" Type="http://schemas.openxmlformats.org/officeDocument/2006/relationships/tags" Target="../tags/tag376.xml"/><Relationship Id="rId61" Type="http://schemas.openxmlformats.org/officeDocument/2006/relationships/tags" Target="../tags/tag375.xml"/><Relationship Id="rId60" Type="http://schemas.openxmlformats.org/officeDocument/2006/relationships/tags" Target="../tags/tag374.xml"/><Relationship Id="rId6" Type="http://schemas.openxmlformats.org/officeDocument/2006/relationships/tags" Target="../tags/tag320.xml"/><Relationship Id="rId59" Type="http://schemas.openxmlformats.org/officeDocument/2006/relationships/tags" Target="../tags/tag373.xml"/><Relationship Id="rId58" Type="http://schemas.openxmlformats.org/officeDocument/2006/relationships/tags" Target="../tags/tag372.xml"/><Relationship Id="rId57" Type="http://schemas.openxmlformats.org/officeDocument/2006/relationships/tags" Target="../tags/tag371.xml"/><Relationship Id="rId56" Type="http://schemas.openxmlformats.org/officeDocument/2006/relationships/tags" Target="../tags/tag370.xml"/><Relationship Id="rId55" Type="http://schemas.openxmlformats.org/officeDocument/2006/relationships/tags" Target="../tags/tag369.xml"/><Relationship Id="rId54" Type="http://schemas.openxmlformats.org/officeDocument/2006/relationships/tags" Target="../tags/tag368.xml"/><Relationship Id="rId53" Type="http://schemas.openxmlformats.org/officeDocument/2006/relationships/tags" Target="../tags/tag367.xml"/><Relationship Id="rId52" Type="http://schemas.openxmlformats.org/officeDocument/2006/relationships/tags" Target="../tags/tag366.xml"/><Relationship Id="rId51" Type="http://schemas.openxmlformats.org/officeDocument/2006/relationships/tags" Target="../tags/tag365.xml"/><Relationship Id="rId50" Type="http://schemas.openxmlformats.org/officeDocument/2006/relationships/tags" Target="../tags/tag364.xml"/><Relationship Id="rId5" Type="http://schemas.openxmlformats.org/officeDocument/2006/relationships/tags" Target="../tags/tag319.xml"/><Relationship Id="rId49" Type="http://schemas.openxmlformats.org/officeDocument/2006/relationships/tags" Target="../tags/tag363.xml"/><Relationship Id="rId48" Type="http://schemas.openxmlformats.org/officeDocument/2006/relationships/tags" Target="../tags/tag362.xml"/><Relationship Id="rId47" Type="http://schemas.openxmlformats.org/officeDocument/2006/relationships/tags" Target="../tags/tag361.xml"/><Relationship Id="rId46" Type="http://schemas.openxmlformats.org/officeDocument/2006/relationships/tags" Target="../tags/tag360.xml"/><Relationship Id="rId45" Type="http://schemas.openxmlformats.org/officeDocument/2006/relationships/tags" Target="../tags/tag359.xml"/><Relationship Id="rId44" Type="http://schemas.openxmlformats.org/officeDocument/2006/relationships/tags" Target="../tags/tag358.xml"/><Relationship Id="rId43" Type="http://schemas.openxmlformats.org/officeDocument/2006/relationships/tags" Target="../tags/tag357.xml"/><Relationship Id="rId42" Type="http://schemas.openxmlformats.org/officeDocument/2006/relationships/tags" Target="../tags/tag356.xml"/><Relationship Id="rId41" Type="http://schemas.openxmlformats.org/officeDocument/2006/relationships/tags" Target="../tags/tag355.xml"/><Relationship Id="rId40" Type="http://schemas.openxmlformats.org/officeDocument/2006/relationships/tags" Target="../tags/tag354.xml"/><Relationship Id="rId4" Type="http://schemas.openxmlformats.org/officeDocument/2006/relationships/tags" Target="../tags/tag318.xml"/><Relationship Id="rId39" Type="http://schemas.openxmlformats.org/officeDocument/2006/relationships/tags" Target="../tags/tag353.xml"/><Relationship Id="rId38" Type="http://schemas.openxmlformats.org/officeDocument/2006/relationships/tags" Target="../tags/tag352.xml"/><Relationship Id="rId37" Type="http://schemas.openxmlformats.org/officeDocument/2006/relationships/tags" Target="../tags/tag351.xml"/><Relationship Id="rId36" Type="http://schemas.openxmlformats.org/officeDocument/2006/relationships/tags" Target="../tags/tag350.xml"/><Relationship Id="rId35" Type="http://schemas.openxmlformats.org/officeDocument/2006/relationships/tags" Target="../tags/tag349.xml"/><Relationship Id="rId34" Type="http://schemas.openxmlformats.org/officeDocument/2006/relationships/tags" Target="../tags/tag348.xml"/><Relationship Id="rId33" Type="http://schemas.openxmlformats.org/officeDocument/2006/relationships/tags" Target="../tags/tag347.xml"/><Relationship Id="rId32" Type="http://schemas.openxmlformats.org/officeDocument/2006/relationships/tags" Target="../tags/tag346.xml"/><Relationship Id="rId31" Type="http://schemas.openxmlformats.org/officeDocument/2006/relationships/tags" Target="../tags/tag345.xml"/><Relationship Id="rId30" Type="http://schemas.openxmlformats.org/officeDocument/2006/relationships/tags" Target="../tags/tag344.xml"/><Relationship Id="rId3" Type="http://schemas.openxmlformats.org/officeDocument/2006/relationships/tags" Target="../tags/tag317.xml"/><Relationship Id="rId29" Type="http://schemas.openxmlformats.org/officeDocument/2006/relationships/tags" Target="../tags/tag343.xml"/><Relationship Id="rId28" Type="http://schemas.openxmlformats.org/officeDocument/2006/relationships/tags" Target="../tags/tag342.xml"/><Relationship Id="rId27" Type="http://schemas.openxmlformats.org/officeDocument/2006/relationships/tags" Target="../tags/tag341.xml"/><Relationship Id="rId26" Type="http://schemas.openxmlformats.org/officeDocument/2006/relationships/tags" Target="../tags/tag340.xml"/><Relationship Id="rId25" Type="http://schemas.openxmlformats.org/officeDocument/2006/relationships/tags" Target="../tags/tag339.xml"/><Relationship Id="rId24" Type="http://schemas.openxmlformats.org/officeDocument/2006/relationships/tags" Target="../tags/tag338.xml"/><Relationship Id="rId23" Type="http://schemas.openxmlformats.org/officeDocument/2006/relationships/tags" Target="../tags/tag337.xml"/><Relationship Id="rId22" Type="http://schemas.openxmlformats.org/officeDocument/2006/relationships/tags" Target="../tags/tag336.xml"/><Relationship Id="rId21" Type="http://schemas.openxmlformats.org/officeDocument/2006/relationships/tags" Target="../tags/tag335.xml"/><Relationship Id="rId20" Type="http://schemas.openxmlformats.org/officeDocument/2006/relationships/tags" Target="../tags/tag334.xml"/><Relationship Id="rId2" Type="http://schemas.openxmlformats.org/officeDocument/2006/relationships/image" Target="../media/image12.jpeg"/><Relationship Id="rId19" Type="http://schemas.openxmlformats.org/officeDocument/2006/relationships/tags" Target="../tags/tag333.xml"/><Relationship Id="rId18" Type="http://schemas.openxmlformats.org/officeDocument/2006/relationships/tags" Target="../tags/tag332.xml"/><Relationship Id="rId17" Type="http://schemas.openxmlformats.org/officeDocument/2006/relationships/tags" Target="../tags/tag331.xml"/><Relationship Id="rId16" Type="http://schemas.openxmlformats.org/officeDocument/2006/relationships/tags" Target="../tags/tag330.xml"/><Relationship Id="rId15" Type="http://schemas.openxmlformats.org/officeDocument/2006/relationships/tags" Target="../tags/tag329.xml"/><Relationship Id="rId14" Type="http://schemas.openxmlformats.org/officeDocument/2006/relationships/tags" Target="../tags/tag328.xml"/><Relationship Id="rId13" Type="http://schemas.openxmlformats.org/officeDocument/2006/relationships/tags" Target="../tags/tag327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6.xml"/><Relationship Id="rId119" Type="http://schemas.openxmlformats.org/officeDocument/2006/relationships/image" Target="../media/image4.png"/><Relationship Id="rId118" Type="http://schemas.openxmlformats.org/officeDocument/2006/relationships/tags" Target="../tags/tag432.xml"/><Relationship Id="rId117" Type="http://schemas.openxmlformats.org/officeDocument/2006/relationships/tags" Target="../tags/tag431.xml"/><Relationship Id="rId116" Type="http://schemas.openxmlformats.org/officeDocument/2006/relationships/tags" Target="../tags/tag430.xml"/><Relationship Id="rId115" Type="http://schemas.openxmlformats.org/officeDocument/2006/relationships/tags" Target="../tags/tag429.xml"/><Relationship Id="rId114" Type="http://schemas.openxmlformats.org/officeDocument/2006/relationships/tags" Target="../tags/tag428.xml"/><Relationship Id="rId113" Type="http://schemas.openxmlformats.org/officeDocument/2006/relationships/tags" Target="../tags/tag427.xml"/><Relationship Id="rId112" Type="http://schemas.openxmlformats.org/officeDocument/2006/relationships/tags" Target="../tags/tag426.xml"/><Relationship Id="rId111" Type="http://schemas.openxmlformats.org/officeDocument/2006/relationships/tags" Target="../tags/tag425.xml"/><Relationship Id="rId110" Type="http://schemas.openxmlformats.org/officeDocument/2006/relationships/tags" Target="../tags/tag424.xml"/><Relationship Id="rId11" Type="http://schemas.openxmlformats.org/officeDocument/2006/relationships/tags" Target="../tags/tag325.xml"/><Relationship Id="rId109" Type="http://schemas.openxmlformats.org/officeDocument/2006/relationships/tags" Target="../tags/tag423.xml"/><Relationship Id="rId108" Type="http://schemas.openxmlformats.org/officeDocument/2006/relationships/tags" Target="../tags/tag422.xml"/><Relationship Id="rId107" Type="http://schemas.openxmlformats.org/officeDocument/2006/relationships/tags" Target="../tags/tag421.xml"/><Relationship Id="rId106" Type="http://schemas.openxmlformats.org/officeDocument/2006/relationships/tags" Target="../tags/tag420.xml"/><Relationship Id="rId105" Type="http://schemas.openxmlformats.org/officeDocument/2006/relationships/tags" Target="../tags/tag419.xml"/><Relationship Id="rId104" Type="http://schemas.openxmlformats.org/officeDocument/2006/relationships/tags" Target="../tags/tag418.xml"/><Relationship Id="rId103" Type="http://schemas.openxmlformats.org/officeDocument/2006/relationships/tags" Target="../tags/tag417.xml"/><Relationship Id="rId102" Type="http://schemas.openxmlformats.org/officeDocument/2006/relationships/tags" Target="../tags/tag416.xml"/><Relationship Id="rId101" Type="http://schemas.openxmlformats.org/officeDocument/2006/relationships/tags" Target="../tags/tag415.xml"/><Relationship Id="rId100" Type="http://schemas.openxmlformats.org/officeDocument/2006/relationships/tags" Target="../tags/tag414.xml"/><Relationship Id="rId10" Type="http://schemas.openxmlformats.org/officeDocument/2006/relationships/tags" Target="../tags/tag324.xml"/><Relationship Id="rId1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07.jpe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38.xml"/><Relationship Id="rId5" Type="http://schemas.openxmlformats.org/officeDocument/2006/relationships/image" Target="../media/image4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tags" Target="../tags/tag43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0.xml"/><Relationship Id="rId5" Type="http://schemas.openxmlformats.org/officeDocument/2006/relationships/image" Target="../media/image4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tags" Target="../tags/tag439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2.xml"/><Relationship Id="rId5" Type="http://schemas.openxmlformats.org/officeDocument/2006/relationships/image" Target="../media/image4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tags" Target="../tags/tag441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242" y="2848605"/>
            <a:ext cx="1785291" cy="11423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022" y="5189305"/>
            <a:ext cx="935956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37" y="560163"/>
            <a:ext cx="969326" cy="8596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10" y="-1165322"/>
            <a:ext cx="921979" cy="53001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017" y="7549993"/>
            <a:ext cx="548105" cy="38004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chénɡ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盛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v. to hold, to contain 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64647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妈妈给我盛了两碗饭。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735" y="2458292"/>
            <a:ext cx="1872530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429" y="5437130"/>
            <a:ext cx="673282" cy="4668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186" y="746324"/>
            <a:ext cx="761629" cy="48735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513" y="-1279250"/>
            <a:ext cx="860974" cy="7635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2" y="7523869"/>
            <a:ext cx="488556" cy="43226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5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54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dōnɡzhānɡxīwànɡ</a:t>
              </a:r>
              <a:endParaRPr lang="en-US" alt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东张西望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hangingPunct="0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gaze around to look about 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hangingPunct="0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in all directions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5250180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别总是东张西望的。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982" y="2688249"/>
            <a:ext cx="2110995" cy="146372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02" y="5339538"/>
            <a:ext cx="746996" cy="66092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678" y="676910"/>
            <a:ext cx="610782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585" y="-1234284"/>
            <a:ext cx="1044830" cy="66856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511" y="7377809"/>
            <a:ext cx="864980" cy="72438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qǐtú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企图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to try, to attempt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6150784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他天天来送礼探望，别有企图。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209" y="2815570"/>
            <a:ext cx="1366542" cy="12090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45" y="5255162"/>
            <a:ext cx="990710" cy="8296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888" y="782460"/>
            <a:ext cx="600363" cy="4162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51" y="-1327355"/>
            <a:ext cx="832098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387" y="7463137"/>
            <a:ext cx="963227" cy="5537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dònɡshǒu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动手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begin/start(to do </a:t>
              </a:r>
              <a:r>
                <a:rPr lang="en-US" altLang="zh-CN" sz="24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sth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.) to raise 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 hand to strike or hit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我觉得你可以自己动手做一下。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209" y="2847901"/>
            <a:ext cx="1366542" cy="114441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45" y="5385237"/>
            <a:ext cx="990710" cy="5695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748" y="818670"/>
            <a:ext cx="388642" cy="3438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048" y="-1183559"/>
            <a:ext cx="817904" cy="56711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161" y="7382730"/>
            <a:ext cx="805679" cy="71453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nàmènr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纳闷儿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feel puzzled</a:t>
              </a:r>
              <a:r>
                <a:rPr lang="zh-CN" altLang="en-US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，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wonder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他纳闷儿老师为什么不在。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36090" y="138430"/>
            <a:ext cx="2216785" cy="3194050"/>
            <a:chOff x="330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30" y="3885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场面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scene, spectacle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2418" y="645894"/>
            <a:ext cx="2611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chǎnɡmiàn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33" y="3843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盛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v. to hold, to contain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11832" y="672564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chénɡ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07610" y="127635"/>
            <a:ext cx="2253615" cy="3194050"/>
            <a:chOff x="9300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00" y="3845"/>
              <a:ext cx="3549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端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hold(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sth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.)to level with both hands, to carry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54514" y="635099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duān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02260" y="3610610"/>
            <a:ext cx="2254250" cy="3194050"/>
            <a:chOff x="9330" y="2028"/>
            <a:chExt cx="3550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348" y="3946"/>
              <a:ext cx="3532" cy="2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东张西望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gaze around to look about in all directions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3986" y="4247833"/>
            <a:ext cx="2754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dōnɡzhānɡxīwànɡ</a:t>
            </a:r>
            <a:endParaRPr lang="en-US" altLang="zh-CN" sz="20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7115" y="3628390"/>
            <a:ext cx="2242185" cy="3194050"/>
            <a:chOff x="4718" y="1909"/>
            <a:chExt cx="353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38" y="3828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企图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try,to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attempt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2811" y="4183063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qǐtú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87465" y="3628390"/>
            <a:ext cx="2538730" cy="3194050"/>
            <a:chOff x="9063" y="2028"/>
            <a:chExt cx="3998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063" y="3947"/>
              <a:ext cx="3998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动手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begin/start(to do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sth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.) to raise a hand to strike or hit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56020" y="4200793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dònɡshǒu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08210" y="3646170"/>
            <a:ext cx="2233930" cy="3194050"/>
            <a:chOff x="4665" y="1909"/>
            <a:chExt cx="3518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665" y="3789"/>
              <a:ext cx="3511" cy="2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纳闷儿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feel puzzled</a:t>
              </a: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，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wonder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0291" y="4200843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nàmènr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闷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94"/>
            <a:ext cx="8296275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沉闷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解闷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闷气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烦闷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郁闷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1" y="3307114"/>
            <a:ext cx="8296274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我们走出家门，就是为了解解闷、散散心的。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9284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1684"/>
            <a:ext cx="885063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你有没有特别郁闷的时候？</a:t>
            </a:r>
            <a:endParaRPr lang="zh-CN" altLang="en-US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217663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00066" y="3193415"/>
            <a:ext cx="2263227" cy="3043958"/>
            <a:chOff x="8408" y="3144"/>
            <a:chExt cx="4515" cy="189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08" y="3219"/>
              <a:ext cx="4515" cy="1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东</a:t>
              </a:r>
              <a:r>
                <a:rPr lang="en-US" alt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</a:t>
              </a:r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西</a:t>
              </a:r>
              <a:r>
                <a:rPr lang="en-US" alt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表示“这里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……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，那里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……”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。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“东、西”后的“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、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B”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通常是意义相近的词语。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81443" y="3028339"/>
            <a:ext cx="9054189" cy="1764218"/>
            <a:chOff x="517" y="3426"/>
            <a:chExt cx="1489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514"/>
              <a:ext cx="14891" cy="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有人端来一个盛着菜的盘子，立刻飞来一只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东张西望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的苍蝇，企图落在盘子上，人动手去打，却总是打不中。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81442" y="1846346"/>
            <a:ext cx="9007337" cy="783269"/>
            <a:chOff x="518" y="3097"/>
            <a:chExt cx="14447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58"/>
              <a:ext cx="14009" cy="1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大家吃完饭没事干，只好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东拉西扯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地闲聊天儿。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5228161"/>
            <a:ext cx="9054189" cy="1118730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客人还不走，我只好跟他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东一句西一句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地没话找话说。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2823" l="5556" r="97222">
                        <a14:foregroundMark x1="15972" y1="25359" x2="10417" y2="47368"/>
                        <a14:foregroundMark x1="7986" y1="30622" x2="5556" y2="42584"/>
                        <a14:foregroundMark x1="8333" y1="72249" x2="14931" y2="88038"/>
                        <a14:foregroundMark x1="13889" y1="59809" x2="11111" y2="78469"/>
                        <a14:foregroundMark x1="14931" y1="57895" x2="9028" y2="76077"/>
                        <a14:foregroundMark x1="9028" y1="76077" x2="9028" y2="87081"/>
                        <a14:foregroundMark x1="25347" y1="59330" x2="24306" y2="83732"/>
                        <a14:foregroundMark x1="26736" y1="56938" x2="27431" y2="48804"/>
                        <a14:foregroundMark x1="11458" y1="83732" x2="20833" y2="92344"/>
                        <a14:foregroundMark x1="20833" y1="92344" x2="29167" y2="91866"/>
                        <a14:foregroundMark x1="29514" y1="88517" x2="65625" y2="89952"/>
                        <a14:foregroundMark x1="65625" y1="89952" x2="75694" y2="88995"/>
                        <a14:foregroundMark x1="67014" y1="82775" x2="74306" y2="44498"/>
                        <a14:foregroundMark x1="53819" y1="35407" x2="59028" y2="18182"/>
                        <a14:foregroundMark x1="59028" y1="18182" x2="73611" y2="20574"/>
                        <a14:foregroundMark x1="73611" y1="20574" x2="75347" y2="25837"/>
                        <a14:foregroundMark x1="82292" y1="49761" x2="73611" y2="80383"/>
                        <a14:foregroundMark x1="51389" y1="77990" x2="60764" y2="66029"/>
                        <a14:foregroundMark x1="82292" y1="59330" x2="70139" y2="90431"/>
                        <a14:foregroundMark x1="64236" y1="83732" x2="80208" y2="73684"/>
                        <a14:foregroundMark x1="65625" y1="91388" x2="83333" y2="80383"/>
                        <a14:foregroundMark x1="83333" y1="80383" x2="86458" y2="67943"/>
                        <a14:foregroundMark x1="86458" y1="67943" x2="86458" y2="66029"/>
                        <a14:foregroundMark x1="74653" y1="90431" x2="90278" y2="89474"/>
                        <a14:foregroundMark x1="90278" y1="89474" x2="90625" y2="75598"/>
                        <a14:foregroundMark x1="90972" y1="79426" x2="89236" y2="92823"/>
                        <a14:foregroundMark x1="89236" y1="92823" x2="86111" y2="92823"/>
                        <a14:foregroundMark x1="89931" y1="57895" x2="97222" y2="67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314" y="652367"/>
            <a:ext cx="1704488" cy="12369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51" b="89888" l="6250" r="96023">
                        <a14:foregroundMark x1="23580" y1="24719" x2="11080" y2="54494"/>
                        <a14:foregroundMark x1="11080" y1="54494" x2="11080" y2="54494"/>
                        <a14:foregroundMark x1="9943" y1="42697" x2="22443" y2="73034"/>
                        <a14:foregroundMark x1="22443" y1="73034" x2="57955" y2="76966"/>
                        <a14:foregroundMark x1="66193" y1="23596" x2="88920" y2="44944"/>
                        <a14:foregroundMark x1="88920" y1="44944" x2="78693" y2="68539"/>
                        <a14:foregroundMark x1="78693" y1="68539" x2="68182" y2="78090"/>
                        <a14:foregroundMark x1="88920" y1="55618" x2="96023" y2="46629"/>
                        <a14:foregroundMark x1="9943" y1="48876" x2="9943" y2="48876"/>
                        <a14:foregroundMark x1="6250" y1="47753" x2="6250" y2="47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25" y="4339618"/>
            <a:ext cx="1491977" cy="7544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98" b="92073" l="9901" r="89604">
                        <a14:foregroundMark x1="51485" y1="15854" x2="45050" y2="11585"/>
                        <a14:foregroundMark x1="48020" y1="15244" x2="55941" y2="10366"/>
                        <a14:foregroundMark x1="57921" y1="8537" x2="44554" y2="12195"/>
                        <a14:foregroundMark x1="53465" y1="6707" x2="53465" y2="6707"/>
                        <a14:foregroundMark x1="50000" y1="58537" x2="83663" y2="54878"/>
                        <a14:foregroundMark x1="67327" y1="55488" x2="81683" y2="49390"/>
                        <a14:foregroundMark x1="81683" y1="49390" x2="71782" y2="56098"/>
                        <a14:foregroundMark x1="72772" y1="37195" x2="75248" y2="23780"/>
                        <a14:foregroundMark x1="75743" y1="33537" x2="82673" y2="28659"/>
                        <a14:foregroundMark x1="29208" y1="92073" x2="36634" y2="89024"/>
                        <a14:foregroundMark x1="11881" y1="78659" x2="19802" y2="77439"/>
                        <a14:foregroundMark x1="16832" y1="78049" x2="20792" y2="70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24" y="4291361"/>
            <a:ext cx="488135" cy="396308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67627" y="532986"/>
            <a:ext cx="8476198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东拉西扯    东张西望    东躲西藏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90541"/>
            <a:ext cx="12430760" cy="1615854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那孩子像是找不到家了，站在路口，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，显得有些着急。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黑猫被打败了，被大黄猫追得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，跳上跳下。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坐在火车上，大家都没事，便天南海北、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地闲聊起来。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913383" y="3782407"/>
            <a:ext cx="19951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东躲西藏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81143" y="5461347"/>
            <a:ext cx="19951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东拉西扯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94810" y="2083793"/>
            <a:ext cx="19951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东张西望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食物可以给我们提供一天的能量。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他的猜想无法得到论证。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nénɡliànɡ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能量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energy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6451"/>
            <a:chOff x="7787" y="2920"/>
            <a:chExt cx="5660" cy="2232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lùnzhènɡ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论证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expound and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prove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我们可以对这些商店进行筛选。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我看到了他做的标记。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6451"/>
            <a:chOff x="7787" y="2920"/>
            <a:chExt cx="5660" cy="2232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shāixuǎn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筛选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screen, to sift,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select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biāojì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标记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mark, to label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这次考试，他取得了不错的名次。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每个人都会感慨时间过得很快。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6451"/>
            <a:chOff x="7787" y="2920"/>
            <a:chExt cx="5660" cy="2232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mínɡcì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名次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ranking, place in a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competition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ɡǎnkǎi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感慨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sigh with emotion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和自然相比，人类是很渺小的。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miǎoxiǎo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渺小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tiny, insignificant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能量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energy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28446" y="874395"/>
            <a:ext cx="2611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nénɡliànɡ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筛选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screen, to sift, to select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shāixuǎn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论证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expound and prove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lùnzhènɡ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标记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mark, to label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biāojì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名次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ranking, place in a competition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mínɡcì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4610" y="3628390"/>
            <a:ext cx="2538730" cy="3194050"/>
            <a:chOff x="9090" y="2028"/>
            <a:chExt cx="3998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090" y="4252"/>
              <a:ext cx="3998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感慨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sigh with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emotion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1072" y="4373072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ɡǎnkǎi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渺小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tiny, insignificant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05322" y="4382135"/>
            <a:ext cx="2265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miǎoxiǎo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筛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筛选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筛子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筛面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筛查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01827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829627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经过层层筛选，他终于杀进了决赛！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将金沙放在专用的筛子里可以过滤出金粒。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感慨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慷慨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愤慨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慷慨激昂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大家不禁感慨：人和人之间的差别怎么就那么大呢？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34735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他为妻子儿女花钱时极其慷慨。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0068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中</a:t>
              </a:r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(</a:t>
              </a:r>
              <a:r>
                <a:rPr lang="en-US" altLang="zh-CN" sz="3200" b="1" kern="100" dirty="0" err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zhòng</a:t>
              </a:r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)</a:t>
              </a:r>
              <a:endParaRPr lang="en-US" altLang="zh-CN" sz="32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正对上、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恰好合上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2374732"/>
            <a:ext cx="9271000" cy="1731359"/>
            <a:chOff x="518" y="3097"/>
            <a:chExt cx="14600" cy="137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207"/>
              <a:ext cx="14600" cy="1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有人端来一个盛着菜的盘子，立刻飞来一只东张西望的苍蝇，企图落在盘子上，人动手去打，却总是打不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中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7660" y="4722313"/>
            <a:ext cx="9174480" cy="840387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94"/>
              <a:ext cx="13446" cy="1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今天的谜语，猜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中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了有奖。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01" b="97009" l="3756" r="91549">
                        <a14:foregroundMark x1="15962" y1="58120" x2="9859" y2="65812"/>
                        <a14:foregroundMark x1="10329" y1="67094" x2="3756" y2="69231"/>
                        <a14:foregroundMark x1="30047" y1="65385" x2="32394" y2="80769"/>
                        <a14:foregroundMark x1="32394" y1="80769" x2="47887" y2="76496"/>
                        <a14:foregroundMark x1="34742" y1="74786" x2="45070" y2="85043"/>
                        <a14:foregroundMark x1="45070" y1="85043" x2="49296" y2="74359"/>
                        <a14:foregroundMark x1="39437" y1="87179" x2="34742" y2="90598"/>
                        <a14:foregroundMark x1="34272" y1="91880" x2="55869" y2="79487"/>
                        <a14:foregroundMark x1="38498" y1="92735" x2="49765" y2="89316"/>
                        <a14:foregroundMark x1="68545" y1="64957" x2="58216" y2="76496"/>
                        <a14:foregroundMark x1="58216" y1="76496" x2="79343" y2="67949"/>
                        <a14:foregroundMark x1="69014" y1="71368" x2="64789" y2="91026"/>
                        <a14:foregroundMark x1="65728" y1="76496" x2="63380" y2="86752"/>
                        <a14:foregroundMark x1="56808" y1="12393" x2="51174" y2="5128"/>
                        <a14:foregroundMark x1="37089" y1="93590" x2="45070" y2="95726"/>
                        <a14:foregroundMark x1="47887" y1="96581" x2="66197" y2="97009"/>
                        <a14:foregroundMark x1="66197" y1="97009" x2="91549" y2="9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435" y="1192253"/>
            <a:ext cx="1076360" cy="11824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33" b="92377" l="6965" r="92040">
                        <a14:foregroundMark x1="14428" y1="40807" x2="8458" y2="58744"/>
                        <a14:foregroundMark x1="8458" y1="58744" x2="14925" y2="78027"/>
                        <a14:foregroundMark x1="46766" y1="9417" x2="31841" y2="10762"/>
                        <a14:foregroundMark x1="80597" y1="8520" x2="55721" y2="12556"/>
                        <a14:foregroundMark x1="55721" y1="12556" x2="53234" y2="16592"/>
                        <a14:foregroundMark x1="44279" y1="8969" x2="44279" y2="8969"/>
                        <a14:foregroundMark x1="39303" y1="9417" x2="39303" y2="9417"/>
                        <a14:foregroundMark x1="36816" y1="8520" x2="45771" y2="12108"/>
                        <a14:foregroundMark x1="81592" y1="5381" x2="60199" y2="7623"/>
                        <a14:foregroundMark x1="72139" y1="8072" x2="40299" y2="46637"/>
                        <a14:foregroundMark x1="33333" y1="11659" x2="43284" y2="28251"/>
                        <a14:foregroundMark x1="43284" y1="28251" x2="46766" y2="40807"/>
                        <a14:foregroundMark x1="35323" y1="90135" x2="64677" y2="86996"/>
                        <a14:foregroundMark x1="64677" y1="86996" x2="73134" y2="81614"/>
                        <a14:foregroundMark x1="49751" y1="91480" x2="67164" y2="88341"/>
                        <a14:foregroundMark x1="89055" y1="36771" x2="92537" y2="69058"/>
                        <a14:foregroundMark x1="92537" y1="69058" x2="84577" y2="80269"/>
                        <a14:foregroundMark x1="52736" y1="92377" x2="62189" y2="92377"/>
                        <a14:foregroundMark x1="6965" y1="39013" x2="6965" y2="56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5367">
            <a:off x="892159" y="4546053"/>
            <a:ext cx="926882" cy="1028331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404578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中</a:t>
              </a:r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(</a:t>
              </a:r>
              <a:r>
                <a:rPr lang="en-US" altLang="zh-CN" sz="3200" b="1" kern="100" dirty="0" err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zhòng</a:t>
              </a:r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)</a:t>
              </a:r>
              <a:endParaRPr lang="en-US" altLang="zh-CN" sz="32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受到、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遭受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2374732"/>
            <a:ext cx="9271000" cy="793141"/>
            <a:chOff x="518" y="3097"/>
            <a:chExt cx="14600" cy="137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295"/>
              <a:ext cx="14600" cy="1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晚上再出去吧，中午太热，小心出门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中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暑。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7660" y="4306675"/>
            <a:ext cx="9174480" cy="840387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94"/>
              <a:ext cx="13446" cy="1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这种蘑菇不能吃，吃了会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中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毒的。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12" b="97521" l="6639" r="98755">
                        <a14:foregroundMark x1="53527" y1="6612" x2="53942" y2="19421"/>
                        <a14:foregroundMark x1="98247" y1="64431" x2="98441" y2="64795"/>
                        <a14:foregroundMark x1="88797" y1="46694" x2="97870" y2="63723"/>
                        <a14:foregroundMark x1="54772" y1="89256" x2="48963" y2="97521"/>
                        <a14:foregroundMark x1="6639" y1="50826" x2="14108" y2="52479"/>
                        <a14:backgroundMark x1="97925" y1="65702" x2="97925" y2="65702"/>
                        <a14:backgroundMark x1="98340" y1="65702" x2="99585" y2="64876"/>
                        <a14:backgroundMark x1="97925" y1="63636" x2="98755" y2="63636"/>
                        <a14:backgroundMark x1="99585" y1="64876" x2="99170" y2="70661"/>
                        <a14:backgroundMark x1="98340" y1="64876" x2="94191" y2="68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1558080"/>
            <a:ext cx="927100" cy="9309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1" b="89529" l="5528" r="91457">
                        <a14:foregroundMark x1="57286" y1="13089" x2="38693" y2="17801"/>
                        <a14:foregroundMark x1="48744" y1="10995" x2="57286" y2="13089"/>
                        <a14:foregroundMark x1="46231" y1="11518" x2="54774" y2="9424"/>
                        <a14:foregroundMark x1="11055" y1="34031" x2="6030" y2="38220"/>
                        <a14:foregroundMark x1="86432" y1="57068" x2="86432" y2="57068"/>
                        <a14:foregroundMark x1="86935" y1="54974" x2="84925" y2="66492"/>
                        <a14:foregroundMark x1="35678" y1="85864" x2="55276" y2="86387"/>
                        <a14:foregroundMark x1="55276" y1="86387" x2="68844" y2="84293"/>
                        <a14:foregroundMark x1="38693" y1="85864" x2="38693" y2="85864"/>
                        <a14:foregroundMark x1="59296" y1="89005" x2="59296" y2="89005"/>
                        <a14:foregroundMark x1="86935" y1="54450" x2="91457" y2="62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" y="4182355"/>
            <a:ext cx="1014095" cy="973327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494"/>
              <a:ext cx="17673" cy="12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用带“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中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”的词语完成句子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626716" y="1962437"/>
            <a:ext cx="100540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中枪</a:t>
            </a:r>
            <a:endParaRPr lang="zh-CN" altLang="en-US" sz="32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9974" y="2099642"/>
            <a:ext cx="982833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他的腿</a:t>
            </a:r>
            <a:r>
              <a:rPr lang="en-US" alt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了，走不了了。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1819"/>
              <a:ext cx="17673" cy="26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803885" y="3188233"/>
            <a:ext cx="1005403" cy="6498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挑中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64504" y="3333020"/>
            <a:ext cx="1108398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六几年我自学英语，</a:t>
            </a:r>
            <a:r>
              <a:rPr lang="en-US" alt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一套英国</a:t>
            </a:r>
            <a:r>
              <a:rPr lang="en-US" alt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Longman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出版社的</a:t>
            </a:r>
            <a:r>
              <a:rPr lang="en-US" alt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《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基础英语</a:t>
            </a:r>
            <a:r>
              <a:rPr lang="en-US" alt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》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，这套书两册是外文原版，两册是国内出的影印版，我就是靠这套书学会了英语。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278255" y="5885240"/>
            <a:ext cx="100540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挑中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64504" y="5452745"/>
            <a:ext cx="1122749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那是我第一次自己做主买衣服，妈妈陪着我左看右看，最后我</a:t>
            </a:r>
            <a:r>
              <a:rPr lang="en-US" alt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的竟然是一件白衬衫。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你姑且当他是普通朋友吧。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写书法的人看起来很文雅。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犬类不可以进商店。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这个电影有很多系列。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ɡūqiě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姑且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 tentatively, for the moment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297405" y="2730387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wényǎ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文雅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elegant, refined, polished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quǎn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犬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dog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xìliè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系列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series, set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你这个推论是错误的。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食物本身就有水分。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多喝水有助于新陈代谢。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tuīlùn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推论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infer, to deduce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běnshēn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本身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pron. oneself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xīnchéndàixiè</a:t>
            </a:r>
            <a:endParaRPr lang="en-US" altLang="zh-CN" sz="3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新陈代谢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metabolism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姑且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tentatively, for the moment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ɡūqiě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犬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dog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quǎn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文雅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elegant, refined, polished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wényǎ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系列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series, set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xìliè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推论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infer, to deduce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tuīlùn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本身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pron. oneself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běnshēn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新陈代谢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metabolism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xīnchéndàixiè</a:t>
            </a:r>
            <a:endParaRPr lang="en-US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ctr"/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雅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雅观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淡雅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雅兴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雅座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温文尔雅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535103" y="202081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7831968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她毕业于名校，衣着淡雅，微笑真诚。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这里的消费水平不高，有雅兴买鲜花者不多。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谢幕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答谢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致谢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凋谢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新陈代谢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演员站在台前谢幕以答谢观众的盛意。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16317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春天，身体新陈代谢的速度也加快了。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动物看世界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57054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东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A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西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、中（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zhòng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、姑且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48045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势必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一定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357216"/>
            <a:ext cx="90909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）通过分析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筛选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的“筛”字中的“竹字头”及带有“竹字头”汉字常表达的意义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311038"/>
            <a:ext cx="24929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悠闲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9231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P172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885424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纳闷儿、颤抖、迟钝、笨拙、文雅、新陈代谢、筛选、感慨、焦急、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在简述课文的基础上完成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217663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00066" y="3193415"/>
            <a:ext cx="2374816" cy="2721162"/>
            <a:chOff x="8408" y="3144"/>
            <a:chExt cx="4515" cy="194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08" y="3219"/>
              <a:ext cx="4515" cy="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姑且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不得不在这样的情况下暂时这样，以后再做别的打算，有勉强、让步的意味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1885208"/>
            <a:ext cx="9173798" cy="1236954"/>
            <a:chOff x="517" y="3426"/>
            <a:chExt cx="1489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514"/>
              <a:ext cx="14891" cy="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狗，哦，我们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姑且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换一个文雅的称呼吧，犬的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CFF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80HZ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594308"/>
            <a:ext cx="9271000" cy="783269"/>
            <a:chOff x="518" y="3097"/>
            <a:chExt cx="14600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58"/>
              <a:ext cx="14600" cy="1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这件事，你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姑且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先答应下来，然后再慢慢想办法。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5011525"/>
            <a:ext cx="9174480" cy="698974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别让你妈妈着急了，你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姑且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按她说的做吧。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000" y1="42771" x2="20000" y2="42771"/>
                        <a14:foregroundMark x1="36970" y1="33735" x2="41818" y2="48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902047"/>
            <a:ext cx="1066827" cy="10732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6" b="99578" l="0" r="98252">
                        <a14:foregroundMark x1="40559" y1="26582" x2="43357" y2="45570"/>
                        <a14:foregroundMark x1="23077" y1="16034" x2="42308" y2="9283"/>
                        <a14:foregroundMark x1="42308" y1="9283" x2="47203" y2="18143"/>
                        <a14:foregroundMark x1="38112" y1="5485" x2="23776" y2="9705"/>
                        <a14:foregroundMark x1="3497" y1="91983" x2="17483" y2="83966"/>
                        <a14:foregroundMark x1="17483" y1="83966" x2="29021" y2="85232"/>
                        <a14:foregroundMark x1="3147" y1="89030" x2="15035" y2="81857"/>
                        <a14:foregroundMark x1="15035" y1="81857" x2="23077" y2="81435"/>
                        <a14:foregroundMark x1="3497" y1="90295" x2="38811" y2="90717"/>
                        <a14:foregroundMark x1="38811" y1="90717" x2="49650" y2="88608"/>
                        <a14:foregroundMark x1="5245" y1="92405" x2="20629" y2="96624"/>
                        <a14:foregroundMark x1="20629" y1="96624" x2="55245" y2="93671"/>
                        <a14:foregroundMark x1="89860" y1="35443" x2="85664" y2="59494"/>
                        <a14:foregroundMark x1="92657" y1="34177" x2="94406" y2="47257"/>
                        <a14:foregroundMark x1="94406" y1="47257" x2="90909" y2="54430"/>
                        <a14:foregroundMark x1="70629" y1="73418" x2="59441" y2="74684"/>
                        <a14:foregroundMark x1="59441" y1="74684" x2="48951" y2="84388"/>
                        <a14:foregroundMark x1="48951" y1="84388" x2="73077" y2="81857"/>
                        <a14:foregroundMark x1="73077" y1="81857" x2="80420" y2="78481"/>
                        <a14:foregroundMark x1="41259" y1="71730" x2="55245" y2="70464"/>
                        <a14:foregroundMark x1="55245" y1="70464" x2="69231" y2="72996"/>
                        <a14:foregroundMark x1="69231" y1="72996" x2="72727" y2="75949"/>
                        <a14:foregroundMark x1="5245" y1="74262" x2="22727" y2="74684"/>
                        <a14:foregroundMark x1="19930" y1="71308" x2="7343" y2="67932"/>
                        <a14:foregroundMark x1="7343" y1="67932" x2="2098" y2="89873"/>
                        <a14:foregroundMark x1="2098" y1="89873" x2="2448" y2="96203"/>
                        <a14:foregroundMark x1="17483" y1="67089" x2="0" y2="67089"/>
                        <a14:foregroundMark x1="93007" y1="66245" x2="94056" y2="94937"/>
                        <a14:foregroundMark x1="94056" y1="94937" x2="93007" y2="98312"/>
                        <a14:foregroundMark x1="93007" y1="70464" x2="88811" y2="89030"/>
                        <a14:foregroundMark x1="88811" y1="89030" x2="62587" y2="89873"/>
                        <a14:foregroundMark x1="62587" y1="89873" x2="86364" y2="77215"/>
                        <a14:foregroundMark x1="86364" y1="77215" x2="91958" y2="80591"/>
                        <a14:foregroundMark x1="56294" y1="93671" x2="65734" y2="90295"/>
                        <a14:foregroundMark x1="57692" y1="99156" x2="57692" y2="99156"/>
                        <a14:foregroundMark x1="66084" y1="95359" x2="81818" y2="96203"/>
                        <a14:foregroundMark x1="94406" y1="71730" x2="98601" y2="88608"/>
                        <a14:foregroundMark x1="98601" y1="88608" x2="97902" y2="97890"/>
                        <a14:foregroundMark x1="8042" y1="97890" x2="29021" y2="99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299" y="4552273"/>
            <a:ext cx="1375009" cy="1139431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为括号里的内容选择恰当的位置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14322" y="2005985"/>
            <a:ext cx="7724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u="sng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endParaRPr lang="zh-CN" altLang="en-US" sz="2800" b="1" u="sng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8866530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A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最后怎么处理， 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 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等我了解了解情况再说 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C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en-US" altLang="zh-CN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（这件事姑且先这么办，）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1214322" y="3757930"/>
            <a:ext cx="429926" cy="56560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b="1" u="sng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endParaRPr lang="zh-CN" altLang="en-US" sz="2800" b="1" u="sng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6801862" cy="109722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说的随便说说，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都不必认真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en-US" altLang="zh-CN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（听的姑且听听，）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1190278" y="5482102"/>
            <a:ext cx="45397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u="sng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endParaRPr lang="zh-CN" altLang="en-US" sz="2800" b="1" u="sng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A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但有一点可以肯定：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腐败不得人心 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（他的看法是否正确姑且不论，）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4" y="2619375"/>
            <a:ext cx="6589395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企图：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能量：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本身：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统计：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动手：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感慨：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852" y="-67310"/>
            <a:ext cx="1227454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06046" y="-153358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17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251" y="6525"/>
                  <a:ext cx="15716" cy="904"/>
                  <a:chOff x="7385" y="6525"/>
                  <a:chExt cx="1571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38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17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510" y="6525"/>
                    <a:ext cx="115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slow world in small </a:t>
                    </a:r>
                    <a:r>
                      <a:rPr lang="en-US" sz="24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animals’eyes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17</a:t>
                  </a: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小动物眼中的慢世界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收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接收、吸收、查收、收入、收到、收据、收发、收看、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收留、收录、收取、收集、收听、收养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型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体型、类型、大型、中型、小型、微型、巨型、型号、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成型、发型、新型、轻型、血型、原型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感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感知、感受、感觉、感到、灵感、快感、敏感、痛感、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同感、预感、预感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率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速率、频率、心率、比率、概率、汇率、利率、出生率、死亡率、就业率、失业率、离婚率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468" y="2797251"/>
            <a:ext cx="1105823" cy="124571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44" y="610550"/>
            <a:ext cx="702313" cy="75889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666" y="5240163"/>
            <a:ext cx="796288" cy="8596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426" y="7546293"/>
            <a:ext cx="345149" cy="3874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tiàoyuè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跳跃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to jump, to leap 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876659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他的这次跳跃很完美，肯定第一名。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1" y="2560435"/>
            <a:ext cx="1592577" cy="17193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089" y="5449200"/>
            <a:ext cx="393422" cy="44159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403" y="691929"/>
            <a:ext cx="529193" cy="5961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164" y="-1271538"/>
            <a:ext cx="687671" cy="74307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51" y="7455167"/>
            <a:ext cx="832098" cy="56966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miáozhǔn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瞄准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take aim, to aim at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6225305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014" y="9282"/>
              <a:ext cx="5230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瞄准目标再努力行动。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012" y="2848605"/>
            <a:ext cx="1017751" cy="11423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022" y="5349615"/>
            <a:ext cx="935956" cy="64076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856" y="560163"/>
            <a:ext cx="796288" cy="8596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753" y="-1165322"/>
            <a:ext cx="470493" cy="53001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012" y="7549993"/>
            <a:ext cx="368114" cy="38004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ɡēzi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鸽子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n. pigeon, dove 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64647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天上有一群鸽子。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735" y="2779018"/>
            <a:ext cx="1872530" cy="12819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977" y="5437130"/>
            <a:ext cx="452185" cy="4668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907" y="746324"/>
            <a:ext cx="434186" cy="48735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61" y="-1279250"/>
            <a:ext cx="707278" cy="7635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950" y="7523869"/>
            <a:ext cx="434100" cy="43226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9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54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shìxiàn</a:t>
              </a:r>
              <a:endParaRPr lang="en-US" alt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视线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line of vision, line of sight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225939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雪越下越大，视线里到处是雪花。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93" y="2688249"/>
            <a:ext cx="1417773" cy="146372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133" y="5339538"/>
            <a:ext cx="663734" cy="66092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678" y="781525"/>
            <a:ext cx="610782" cy="4181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184" y="-1234284"/>
            <a:ext cx="595632" cy="66856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815" y="7377809"/>
            <a:ext cx="670371" cy="72438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zhōubiān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周边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n. surrounding, neighboring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6150784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上海的周边有很多有趣的城市。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17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368" y="2815570"/>
            <a:ext cx="1214224" cy="12090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93" y="5255162"/>
            <a:ext cx="767813" cy="8296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464" y="782460"/>
            <a:ext cx="403211" cy="4162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51" y="-1184833"/>
            <a:ext cx="832098" cy="56966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29" y="7463137"/>
            <a:ext cx="491542" cy="5537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chàndǒu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颤抖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tremble, to shiver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她冷得颤抖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起来。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36" y="2847901"/>
            <a:ext cx="1059088" cy="114441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216" y="5385237"/>
            <a:ext cx="505567" cy="5695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407" y="818670"/>
            <a:ext cx="345323" cy="3438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342" y="-1183559"/>
            <a:ext cx="549315" cy="56711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073" y="7382730"/>
            <a:ext cx="661854" cy="71453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quèqiè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确切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precise, exact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明天我们要开会，但我不知道确切时间。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跳跃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jump, to leap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tiàoyuè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鸽子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pigeon, dove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ɡēzi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瞄准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take aim, to aim at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miáozhǔn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视线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line of vision, line of sight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shìxiàn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周边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surrounding, neighboring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zhōubiān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颤抖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tremble, to shiver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chàndǒu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确切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precise, exact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quèqiè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颤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94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颤抖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颤动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颤颤悠悠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07114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我用颤抖的手接过那封远隔重洋寄来的信。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9284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1684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整个房间都在随着孩子们的笑声颤动。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608320" y="4549198"/>
            <a:ext cx="6369050" cy="9320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2424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04249" y="4602718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如经常不来上课，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势必</a:t>
            </a:r>
            <a:r>
              <a:rPr lang="en-US" altLang="zh-CN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会影响考试成绩。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13026" y="5069259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做副词时，都有“必然会怎样”的意思</a:t>
            </a:r>
            <a:endParaRPr lang="en-US" altLang="zh-CN" sz="1800" b="1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一定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势必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962414" flipV="1">
            <a:off x="2111139" y="4142502"/>
            <a:ext cx="3366516" cy="385062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2093038"/>
            <a:ext cx="6369050" cy="9090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2118437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要想学好汉语，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得努力。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2566746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表示态度坚决，常用在动词或助动词“要”“得前边”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 rot="20901127">
            <a:off x="2164566" y="1481588"/>
            <a:ext cx="3329611" cy="591256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5604510" y="3180781"/>
            <a:ext cx="6369050" cy="10971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700530" y="3086732"/>
            <a:ext cx="6368415" cy="593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章的难易跟篇幅的长短并没有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的关系。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4249" y="3675127"/>
            <a:ext cx="63693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也可以做形容词，意思是“规定的、确定的”或“固定不变的、必然的”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 rot="868529">
            <a:off x="2267585" y="2934101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圆角矩形 25"/>
          <p:cNvSpPr/>
          <p:nvPr/>
        </p:nvSpPr>
        <p:spPr>
          <a:xfrm>
            <a:off x="5617842" y="5684823"/>
            <a:ext cx="6369050" cy="90902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17842" y="5710222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人口过度增长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势必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影响经济水平的提高。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4841" y="6158531"/>
            <a:ext cx="673210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表示根据事情的发展，推测一定会产生某种结果，结果多是不利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 rot="405880" flipV="1">
            <a:off x="2392939" y="5333821"/>
            <a:ext cx="3019608" cy="788836"/>
            <a:chOff x="7325474" y="3820934"/>
            <a:chExt cx="1340854" cy="263931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C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191726">
            <a:off x="2307259" y="2284182"/>
            <a:ext cx="3169399" cy="366145"/>
            <a:chOff x="7325474" y="3820934"/>
            <a:chExt cx="1340854" cy="263931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圆角矩形 25"/>
          <p:cNvSpPr/>
          <p:nvPr/>
        </p:nvSpPr>
        <p:spPr>
          <a:xfrm>
            <a:off x="5610408" y="1005364"/>
            <a:ext cx="6369050" cy="9090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610408" y="1030763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他是健身教练，身材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很好。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11043" y="1479072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表示推测，但推测结果不一定是不利的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6768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6203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势必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6203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一定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338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人人都不遵守交通规则，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会导致交通混乱。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867400" y="2447290"/>
            <a:ext cx="251841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势必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556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这件事就交给你了，你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要把它办好。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390640" y="4457796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一定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6768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6203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势必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6203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一定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338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他学习这么好，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能考上名牌大学。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917284" y="2447630"/>
            <a:ext cx="251841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一定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556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他没日没夜地工作，吃饭睡觉都没有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的时间。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220075" y="4457796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一定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他是一个很迟钝的人，反应很慢。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中国庞大的市场吸引着外国人。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他走起路来很笨拙。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有些国家的人不想生孩子，比方加拿大人。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chídùn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迟钝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slow-witted, obtuse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pánɡdà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庞大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huge, enormous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bènzhuō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笨拙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clumsy, stupid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0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bǐfɑnɡ</a:t>
            </a:r>
            <a:endParaRPr lang="en-US" altLang="zh-CN" sz="40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比方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take for instance or example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他和我的生日间隔了一个星期。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在山里可以看到星星闪烁。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296150" y="4599166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他的视力越来越差了。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jiànɡé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间隔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interval, intermission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shǎnshuò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闪烁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twinkle, to flicker, to glitter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shìlì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视力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vision, eyesight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迟钝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slow-witted, obtuse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chídùn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53862" y="155327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04" y="4206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笨拙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clumsy, stupid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161151" y="853827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bènzhuō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35250" y="163054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庞大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huge, enormous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547315" y="899019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pánɡdà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44167" y="184256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比方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take for instance or example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9687957" y="920221"/>
            <a:ext cx="2504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bǐfɑnɡ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57461" y="3582485"/>
            <a:ext cx="2242820" cy="3194050"/>
            <a:chOff x="9281" y="2028"/>
            <a:chExt cx="3532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81" y="4384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间隔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interval, intermission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2849348" y="4432324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jiànɡé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803293" y="3586072"/>
            <a:ext cx="2257425" cy="3194050"/>
            <a:chOff x="4718" y="1909"/>
            <a:chExt cx="3555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62" y="4067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闪烁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twinkle, to flicker, to glitter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5767253" y="4314112"/>
            <a:ext cx="2315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shǎnshuò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511174" y="3586072"/>
            <a:ext cx="2257425" cy="3194050"/>
            <a:chOff x="9240" y="2028"/>
            <a:chExt cx="355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9" name="文本框 7"/>
            <p:cNvSpPr txBox="1"/>
            <p:nvPr/>
          </p:nvSpPr>
          <p:spPr>
            <a:xfrm>
              <a:off x="9240" y="4183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视力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n. vision, eyesight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302576" y="4303733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shìlì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  <p:bldP spid="38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3" y="-67310"/>
            <a:ext cx="12217212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31410" y="-84312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17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251" y="6525"/>
                  <a:ext cx="15716" cy="904"/>
                  <a:chOff x="7385" y="6525"/>
                  <a:chExt cx="1571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38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17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510" y="6525"/>
                    <a:ext cx="115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slow world in small </a:t>
                    </a:r>
                    <a:r>
                      <a:rPr lang="en-US" sz="24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animals’eyes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17</a:t>
                  </a: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小动物眼中的慢世界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钝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迟钝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钝器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顽钝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愚钝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535103" y="202081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7831968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他刚睡醒，反应还有点儿迟钝。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科技之光引导人们从愚钝走向聪慧。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拙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笨拙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拙见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眼拙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弄巧成拙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我看不出那个罐子有什么价值，觉得自己眼拙。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16317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他想做好事，又总是弄巧成拙。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79370" y="638810"/>
            <a:ext cx="820293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东张西望   确切   周边   企图   动手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78409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小偷在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偷东西时，总是先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，看看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有没有人注意自己，当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知道没人注意时，他们再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偷。如果在公共场合看到这样可疑的人，一定要多加小心，注意保管好自己的财务。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816534" y="2666713"/>
            <a:ext cx="249586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东张西望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13777" y="348518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周边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46020" y="2655685"/>
            <a:ext cx="1691322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动手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50785" y="3454073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确切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54730" y="4318692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企图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二战的时候，日本攻击了很多国家。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中国的经济势必会有很大的发展。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ɡōnɡjī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攻击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attack, to assault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shìbì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势必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certainly, surely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中国的文化博大精深。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“人从哪里来”是一个深奥的问题。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bódàjīnɡshēn</a:t>
              </a:r>
              <a:endParaRPr lang="en-US" altLang="zh-CN" sz="3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博大精深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extensive and profound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6451"/>
            <a:chOff x="7787" y="2920"/>
            <a:chExt cx="5660" cy="2232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shēn’ào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深奥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deep, abstruse,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unfathomable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你需要的钱太多了，我无能为力。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这家店的衣服很实惠。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0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wúnénɡwéilì</a:t>
              </a:r>
              <a:endParaRPr lang="en-US" altLang="zh-CN" sz="40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无能为力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helpless, powerless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6451"/>
            <a:chOff x="7787" y="2920"/>
            <a:chExt cx="5660" cy="2232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shíhuì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实惠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substantial,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practical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他是一个个体经营户。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要出发了，学生还没来，老师很焦急。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ɡètǐ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个体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individual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jiāojí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焦急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anxious, agitated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攻击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attack, to assault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ɡōnɡjī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155437" y="155327"/>
            <a:ext cx="2503805" cy="3194050"/>
            <a:chOff x="9175" y="2028"/>
            <a:chExt cx="3943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75" y="4529"/>
              <a:ext cx="3943" cy="2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博大精深</a:t>
              </a:r>
              <a:endParaRPr lang="en-US" altLang="zh-CN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extensive and profound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030900" y="950999"/>
            <a:ext cx="2628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bódàjīnɡshēn</a:t>
            </a:r>
            <a:endParaRPr lang="en-US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35250" y="163054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势必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certainly, surely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547315" y="899019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shìbì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44167" y="184256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深奥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deep, abstruse, unfathomable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9687957" y="920221"/>
            <a:ext cx="2504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shēn’ào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36661" y="3582485"/>
            <a:ext cx="2242820" cy="3194050"/>
            <a:chOff x="9281" y="2028"/>
            <a:chExt cx="3532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81" y="4384"/>
              <a:ext cx="3532" cy="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无能为力</a:t>
              </a:r>
              <a:endParaRPr lang="en-US" altLang="zh-CN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helpless, powerless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1496464" y="4432324"/>
            <a:ext cx="2754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wúnénɡwéilì</a:t>
            </a:r>
            <a:endParaRPr lang="en-US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482493" y="3586072"/>
            <a:ext cx="2257425" cy="3194050"/>
            <a:chOff x="4718" y="1909"/>
            <a:chExt cx="3555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62" y="4067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实惠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substantial, practical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4446453" y="4314112"/>
            <a:ext cx="2315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shíhuì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190374" y="3586072"/>
            <a:ext cx="2257425" cy="3194050"/>
            <a:chOff x="9240" y="2028"/>
            <a:chExt cx="355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9" name="文本框 7"/>
            <p:cNvSpPr txBox="1"/>
            <p:nvPr/>
          </p:nvSpPr>
          <p:spPr>
            <a:xfrm>
              <a:off x="9240" y="4183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个体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n. individual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981776" y="4303733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ɡètǐ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743074" y="3598772"/>
            <a:ext cx="2257425" cy="3194050"/>
            <a:chOff x="9240" y="2028"/>
            <a:chExt cx="3555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7" name="文本框 7"/>
            <p:cNvSpPr txBox="1"/>
            <p:nvPr/>
          </p:nvSpPr>
          <p:spPr>
            <a:xfrm>
              <a:off x="9240" y="4183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焦急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adj. anxious, agitated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4" name="文本框 7"/>
          <p:cNvSpPr txBox="1"/>
          <p:nvPr/>
        </p:nvSpPr>
        <p:spPr>
          <a:xfrm>
            <a:off x="9534476" y="4316433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jiāojí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  <p:bldP spid="38" grpId="0"/>
      <p:bldP spid="52" grpId="0"/>
      <p:bldP spid="3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焦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94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焦急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焦点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焦虑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焦黄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焦头烂额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07114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穿红衣服的那个女孩儿成了全场比赛的焦点。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9284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1684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他最近忙得焦头烂额。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17393" y="672635"/>
            <a:ext cx="9280525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无能为力   本身   迟钝   迟缓   新陈代谢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364990"/>
            <a:chOff x="108" y="-186"/>
            <a:chExt cx="19025" cy="6649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496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人类跟其他动物一样，随着年龄的增长，反应越来越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，行动越来越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。同样的，我们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也逐渐变慢。年轻时，你轻而易举就能做到的动作，到了老年却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096000" y="3070860"/>
            <a:ext cx="1587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迟缓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8520" y="3902898"/>
            <a:ext cx="1919921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本身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86802" y="3070860"/>
            <a:ext cx="1691322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迟钝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20107" y="3898753"/>
            <a:ext cx="301482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新陈代谢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79647" y="4674900"/>
            <a:ext cx="24771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无能为力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用所给的词语完成句子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1077730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企图利用我们之间的关系为自己谋利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，但他的计划被我识破了。</a:t>
            </a:r>
            <a:endParaRPr lang="zh-CN" altLang="en-US" sz="2800" b="1" u="sng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8084264" cy="6771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，但他的计划被我识破了。（企图）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9161482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听说有人找我，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我很纳闷儿，到底是谁这么晚来找我呢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？</a:t>
            </a:r>
            <a:endParaRPr lang="zh-CN" altLang="en-US" sz="2800" b="1" u="sng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7904728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听说有人找我，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？（纳闷儿）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916148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我非常喜欢运动，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比方说足球、篮球、网球、排球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等等。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我非常喜欢运动，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等等。（比方说）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用所给的词语完成句子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987962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如果你想洗衣服，我这里有台旧洗衣机，你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姑且凑合着用吧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11315918" cy="6771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如果你想洗衣服，我这里有台旧洗衣机，你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。（姑且）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9161482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不好好发展经济，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势必会使老百姓的生活水准逐年下降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11222355" cy="580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不好好发展经济，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。（势必）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592982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看到家乡的巨大变化，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我感慨万千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看到家乡的巨大变化，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。（感慨）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7103227" cy="36986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例：跳跃：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跳舞     跳高    跳远    跳水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瞄准：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视线：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周边：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迟钝：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压抑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57" y="2523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注视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濒临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斑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致力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11378" y="4094480"/>
            <a:ext cx="1835607" cy="2567940"/>
            <a:chOff x="3075" y="705"/>
            <a:chExt cx="3720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075" y="2526"/>
              <a:ext cx="3639" cy="1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风餐露宿</a:t>
              </a:r>
              <a:endPara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支撑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报酬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心甘情愿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鉴别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7310"/>
            <a:ext cx="1234249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59298" y="-123388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17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251" y="6525"/>
                  <a:ext cx="15716" cy="904"/>
                  <a:chOff x="7385" y="6525"/>
                  <a:chExt cx="1571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38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17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510" y="6525"/>
                    <a:ext cx="115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slow world in small </a:t>
                    </a:r>
                    <a:r>
                      <a:rPr lang="en-US" sz="24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animals’eyes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17</a:t>
                  </a: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小动物眼中的慢世界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你知道哪些奇怪的动物？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6831" y="2142490"/>
            <a:ext cx="4500880" cy="25006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9524"/>
            <a:ext cx="12280899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9524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195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昆虫一秒钟接收的信息比人类多得多。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眼睛处理光线的速度越快，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CFF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值就越低。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物种的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CFF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可能与其本身的体重和新陈代谢速率有关。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17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005" y="2021205"/>
            <a:ext cx="9271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67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278" y="-63500"/>
            <a:ext cx="12304878" cy="6931024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1278" y="-63500"/>
            <a:ext cx="12304878" cy="6931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865501"/>
            <a:ext cx="11882755" cy="4459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你见过这样的场面吗？有人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端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来一个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着菜的盘子，立刻飞来一只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东张西望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的苍蝇，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企图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落在盘子上，人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动手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去打，却总是打不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。有人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纳闷儿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，猫为什么能快速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跳跃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起来，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瞄准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都不用，一下就能拍到苍蝇？科学家这样解释：在苍蝇眼里，人类自认为闪电般快速的一拍，只是个慢动作而已。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有研究表明，昆虫这样的小动物，一秒钟之内接受的信息量，比人类等体型大的生物多得多。如果你观察一下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鸽子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就会发现，当它的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视线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扫过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周边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时，它在微微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颤抖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，看上去好像体内有另外一个钟表，走得比我们快好几倍。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确切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地说，在小动物看来，人类反应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迟钝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、动作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迟缓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、它们看人类，就像人类看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庞大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笨拙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的大象。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76439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请用重点词语复述故事：端、盛、东张西望、企图、动手、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中、纳闷儿、跳跃、瞄准、鸽子、视线、颤抖、迟钝、笨拙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57151"/>
            <a:ext cx="12293600" cy="6915151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382" y="-57152"/>
            <a:ext cx="12281218" cy="691515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890905"/>
            <a:ext cx="11897995" cy="4459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为了量化种种看不见、摸不着视觉感知，科研人员采用了临界闪光频率的办法。“临界闪光频率”简称“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CFF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Critical Flicker Frequency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）”，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比方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说，当一个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间隔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频率较低的光刺激我们的眼睛时，我们看到的是一明一暗的闪烁，随着光刺激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间隔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的缩短，我们的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视力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感到的就会是一个连续的光。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CFF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值反映的就是眼睛处理光线的速度。处理速度越快，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CFF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值就越高。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人眼的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CFF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60HZ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左右，狗，哦，我们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姑且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换一个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文雅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的称呼吧，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犬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CFF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80HZ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。在犬的眼里，电视画面不是连续，而是一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系列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静止图像的迅速变换。苍蝇的</a:t>
            </a:r>
            <a:r>
              <a:rPr lang="en-US" altLang="zh-CN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Cff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高达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250HZ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，对视觉刺激的反应速度是人眼的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倍。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请用重点词语复述故事：比方、间隔、视力、姑且、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文雅、犬、系列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931" y="-19052"/>
            <a:ext cx="12243313" cy="6877052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382" y="3812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4155" y="1224280"/>
            <a:ext cx="11717141" cy="3247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有科学家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推论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，物种的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CFF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与其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本身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的体重和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新陈代谢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速率有关。体型越小，信号传达到大脑所需时间越短；新陈代谢速率越高，说明传递过程有更充足的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能量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支持。在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论证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这一推论时，科学家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筛选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34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种动物，把它们的典型体重、代谢速率和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CFF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标记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在同一张图表中，变量显示出了显著的相关性。在科学家研究中，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CFF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值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名次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最靠前的是松鼠。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50830"/>
            <a:ext cx="1024064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请用重点词语复述故事：推论、本身、新陈代谢、能量、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论证、筛选、标记、名次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5401"/>
            <a:ext cx="12331700" cy="6896101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51436" y="-1"/>
            <a:ext cx="1238313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108389"/>
            <a:ext cx="11768455" cy="3351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我们也许曾经发出过这样的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感慨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：看似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渺小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的苍蝇既然能躲过人类的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攻击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势必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有其过人之处。确实，它们没有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博大精深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的思想，不能进行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深奥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的思考，对强大的对手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无能为力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，但对外部环境能迅速做出判断，使它们有了更多的生存机会，这一优势真的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实惠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极了。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信息处理速度上的差别，也是小动物看上去更敏捷的原因。小猫小狗甚至小孩儿，总显得比成年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个体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更为好动和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焦急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，其实对于他们，这只是个悠闲的速度。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29229"/>
            <a:ext cx="9950450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请用重点词语复述故事：感慨、渺小、攻击、势必、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博大精深、深奥、无能为力、实惠、个体、焦虑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5173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94195"/>
                <a:gridCol w="4959985"/>
              </a:tblGrid>
              <a:tr h="1505797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在打苍蝇方面，人和猫有什么不同？为什么？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人：动手、打不中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猫：一下子拍到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在苍蝇眼里、慢动作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05797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昆虫等小动物在接收信息方面跟人类有什么不同？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小动物：接受的信息量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比如鸽子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人类：反应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、动作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05797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什么是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CFF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？</a:t>
                      </a:r>
                      <a:endParaRPr lang="en-US" altLang="zh-CN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视觉感知、光刺激、闪烁、连续的光、处理光线的速度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4919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143859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人和狗等动物的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CFF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有何不同？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CFF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值：人、犬、苍蝇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143859"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CFF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与什么有关？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体重、新陈代谢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102136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为什么小动物看上去更敏捷？蝇为什么能躲过人类的攻击？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对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作出判断，使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有了生存的机会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102136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为什么小动物看上去更敏捷？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信息处理速度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38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1.有科学家推论，物种的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CFF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与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其本身的体重和新陈代谢速率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有关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。体型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越小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，信号传达到大脑所需时间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越短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;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新陈代谢速率越高，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说明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传递过程有更充足的能量支持。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399521"/>
            <a:ext cx="8199120" cy="13946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有科学家推论，身高与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有关。父母的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越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，孩子的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越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，这说明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是会遗传的。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6832" y="2133044"/>
            <a:ext cx="4505006" cy="25100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4" y="740410"/>
            <a:ext cx="8447528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结合图片思考下面的问题，选择你认为正确的答案。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08928" y="5643593"/>
            <a:ext cx="11615895" cy="1022447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08928" y="5671939"/>
            <a:ext cx="11657646" cy="1002364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37490" y="5635330"/>
            <a:ext cx="1054281" cy="1038973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288629" y="5739317"/>
            <a:ext cx="10131952" cy="83099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☐人太笨了              ☐苍蝇的视力很好            ☐苍蝇飞的很快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☐苍蝇有预感           ☐在苍蝇眼里，人的动作太慢了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57186" y="2240048"/>
            <a:ext cx="4222310" cy="495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>
              <a:lnSpc>
                <a:spcPct val="12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rgbClr val="FFFFFF"/>
                </a:solidFill>
              </a:rPr>
              <a:t>人为什么很难一下子拍到苍蝇？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86081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3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38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2.虽然它们没有博大精深的思想，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不能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进行深奥的思考，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对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强大的对手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无能为力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但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对外部环境能迅速做出判断，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使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它们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有了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更多的生存机会，这一优势真的实惠极了。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671920"/>
            <a:ext cx="8199120" cy="95141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虽然他没有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，不能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，对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无能为力，但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，使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有了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44729" y="2641600"/>
            <a:ext cx="8446335" cy="138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这篇课文讲了一个很有趣的自然现象，为什么人类打苍蝇很难，小猫却很容易就能抓到苍蝇？这主要是由于一个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CFF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值在起作用。请参考练习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5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，把课文缩写成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400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1270002"/>
            <a:chOff x="-3197" y="3732"/>
            <a:chExt cx="17738" cy="2348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18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病句类型：句式杂糅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l" defTabSz="1300480">
                <a:defRPr sz="1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同一内容，本来可以采用不同的方式表达，有时说话或写作时却错误地将两种说法糅到一起，就形成了句式或者结构的杂糅。句式混用、结构混用是造成句式杂糅的主要原因。例如：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2348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22945" y="2714907"/>
          <a:ext cx="11707263" cy="3784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444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序号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分析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1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我发觉，为什么只要你用功成绩就能提高了？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“发觉”后面的宾语，应用陈述语气，却用了疑问语气，这是把两种句子的预期混杂在一起了，应改为“我发觉只要你用功成绩就能提高。”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2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做了演员以后，她一方面努力提高自己的专业水平，一方面努力提高自己的文化修养也是很重要的。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“她一方面努力提高自己的专业水平，一方面努力提高自己的文化修养”已经表达非常完整了，却又把这句话作为了“也是很重要的主语，造成了病句。”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42630" y="1282982"/>
          <a:ext cx="11707263" cy="538646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320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序号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分析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3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展览分为地震突袭、抗震救灾、灾后重建、美好家园四部分组成，充分显示了灾区人民不怕困难。自强不息的精神。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“分为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……</a:t>
                      </a:r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部分”与“由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……</a:t>
                      </a:r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组成”结构混用，应改为“展览分为地震突袭、抗震救灾、灾后重建、美好家园四部分”或者“展览由地震突袭、抗震救灾、灾后重建、美好家园四部分组成”。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4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dirty="0"/>
                        <a:t>《</a:t>
                      </a:r>
                      <a:r>
                        <a:rPr lang="zh-CN" altLang="en-US" sz="2400" dirty="0"/>
                        <a:t>消费者权益保护法</a:t>
                      </a:r>
                      <a:r>
                        <a:rPr lang="en-US" altLang="zh-CN" sz="2400" dirty="0"/>
                        <a:t>》</a:t>
                      </a:r>
                      <a:r>
                        <a:rPr lang="zh-CN" altLang="en-US" sz="2400" dirty="0"/>
                        <a:t>深受广大消费者所欢迎，因为它使消费者的权益得到最大限度的保护。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“受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……</a:t>
                      </a:r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（的）欢迎”和表示被动关系的书面语结构“为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……</a:t>
                      </a:r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所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+V”</a:t>
                      </a:r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混用，应改为“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《</a:t>
                      </a:r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消费者权益保护法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》</a:t>
                      </a:r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深受广大消费者欢迎”或者“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《</a:t>
                      </a:r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消费者权益保护法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》</a:t>
                      </a:r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为广大消费者所欢迎”。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en-US" altLang="zh-CN" sz="2400" b="1"/>
                        <a:t>5</a:t>
                      </a:r>
                      <a:endParaRPr lang="en-US" alt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花生在潮湿的条件下储存，会生长黄曲霉素，黄曲霉素能够使人致癌。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“黄曲霉素能够使人致癌”在这里表意完整准确的句式，却和由“使”构成的兼语句混用，造成语病，应删掉“使人”二字。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098040"/>
            <a:ext cx="108553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这次参加比赛的，除了本校的学生，还有来自各国的留学生也参加了比赛。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3973195"/>
            <a:ext cx="109778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即使我所做的哪怕只给大家带来一点点的快乐，我也会很高兴。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99820" y="5493385"/>
            <a:ext cx="107391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父亲一直想让儿子学门手艺，他认为只要身怀绝技，一辈子才有了铁饭碗。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20008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694940"/>
            <a:ext cx="108553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她为人的正直、诚恳，做事的严谨、认真，在我心里给我留下了深刻的印象。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7439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4436745"/>
            <a:ext cx="109778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钱虽然不多，却是我用汗水换来的，拿在手里似乎比父母那里得到的重得多了。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熟悉下列词语的语素义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2195973"/>
          <a:ext cx="11750902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语素义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语素义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导向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导：带领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向：方向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和解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和：放弃矛盾</a:t>
                      </a:r>
                      <a:endParaRPr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解：消除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搏斗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搏：对打</a:t>
                      </a:r>
                      <a:endParaRPr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斗：对打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保养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保：保护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养：休息，调理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苍白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苍：灰白色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白：白色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腐烂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腐：变坏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烂：因微生物滋生，破坏了机体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/>
                      <a:r>
                        <a:rPr sz="2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陈列</a:t>
                      </a:r>
                      <a:endParaRPr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陈：安放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列：排列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249253" y="1699503"/>
          <a:ext cx="9358263" cy="3914148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764403"/>
                <a:gridCol w="3631843"/>
                <a:gridCol w="3962017"/>
              </a:tblGrid>
              <a:tr h="669582">
                <a:tc>
                  <a:txBody>
                    <a:bodyPr/>
                    <a:lstStyle/>
                    <a:p>
                      <a:pPr algn="ctr" defTabSz="914400"/>
                      <a:r>
                        <a:rPr sz="28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8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800" b="1" dirty="0">
                          <a:solidFill>
                            <a:schemeClr val="bg1"/>
                          </a:solidFill>
                        </a:rPr>
                        <a:t>语素义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800" b="1" dirty="0">
                          <a:solidFill>
                            <a:schemeClr val="bg1"/>
                          </a:solidFill>
                        </a:rPr>
                        <a:t>语素义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649562">
                <a:tc>
                  <a:txBody>
                    <a:bodyPr/>
                    <a:lstStyle/>
                    <a:p>
                      <a:pPr algn="ctr"/>
                      <a:r>
                        <a:rPr sz="2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表决</a:t>
                      </a:r>
                      <a:endParaRPr sz="2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表：表示</a:t>
                      </a:r>
                      <a:endParaRPr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决：决定</a:t>
                      </a:r>
                      <a:endParaRPr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48751">
                <a:tc>
                  <a:txBody>
                    <a:bodyPr/>
                    <a:lstStyle/>
                    <a:p>
                      <a:pPr algn="ctr"/>
                      <a:r>
                        <a:rPr sz="2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腐蚀</a:t>
                      </a:r>
                      <a:endParaRPr sz="2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2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腐：变坏</a:t>
                      </a:r>
                      <a:endParaRPr sz="2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2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蚀：损坏</a:t>
                      </a:r>
                      <a:endParaRPr sz="2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48751">
                <a:tc>
                  <a:txBody>
                    <a:bodyPr/>
                    <a:lstStyle/>
                    <a:p>
                      <a:pPr algn="ctr"/>
                      <a:r>
                        <a:rPr sz="2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反思</a:t>
                      </a:r>
                      <a:endParaRPr sz="2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2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反：回</a:t>
                      </a:r>
                      <a:endParaRPr sz="2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思：思考</a:t>
                      </a:r>
                      <a:endParaRPr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48751">
                <a:tc>
                  <a:txBody>
                    <a:bodyPr/>
                    <a:lstStyle/>
                    <a:p>
                      <a:pPr algn="ctr"/>
                      <a:r>
                        <a:rPr sz="2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精华</a:t>
                      </a:r>
                      <a:endParaRPr sz="2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精：完美</a:t>
                      </a:r>
                      <a:endParaRPr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华：最好的</a:t>
                      </a:r>
                      <a:endParaRPr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48751">
                <a:tc>
                  <a:txBody>
                    <a:bodyPr/>
                    <a:lstStyle/>
                    <a:p>
                      <a:pPr algn="ctr"/>
                      <a:r>
                        <a:rPr sz="2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罢工</a:t>
                      </a:r>
                      <a:endParaRPr sz="2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2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罢：停止</a:t>
                      </a:r>
                      <a:endParaRPr sz="2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 </a:t>
                      </a:r>
                      <a:r>
                        <a:rPr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工：工作</a:t>
                      </a:r>
                      <a:endParaRPr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第十七课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158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Lesson17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895" y="2797251"/>
            <a:ext cx="2166970" cy="124571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03" y="610550"/>
            <a:ext cx="906195" cy="75889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147" y="5240163"/>
            <a:ext cx="969326" cy="8596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278" y="7546293"/>
            <a:ext cx="605445" cy="3874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chǎnɡmiàn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场面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n. scene, spectacle 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战斗场面和绘画，都要在远处观看。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2560435"/>
            <a:ext cx="1938653" cy="17193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739" y="5449200"/>
            <a:ext cx="690123" cy="44159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96" y="691929"/>
            <a:ext cx="1037008" cy="5961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49" y="-1271538"/>
            <a:ext cx="887302" cy="74307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51" y="7312645"/>
            <a:ext cx="832098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7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duān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端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hangingPunct="0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hold(</a:t>
              </a:r>
              <a:r>
                <a:rPr lang="en-US" altLang="zh-CN" sz="24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sth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.)to level with both 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hangingPunct="0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hands, to carry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52" y="9282"/>
              <a:ext cx="5946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他手里端着一个盘子。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PECIAL_SOURCE" val="bdnull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KSO_WM_UNIT_TABLE_BEAUTIFY" val="smartTable{a3504bfe-9be4-4cbb-8cd9-10c76e4b185a}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6.xml><?xml version="1.0" encoding="utf-8"?>
<p:tagLst xmlns:p="http://schemas.openxmlformats.org/presentationml/2006/main">
  <p:tag name="KSO_WM_SPECIAL_SOURCE" val="bdnull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KSO_WM_UNIT_TABLE_BEAUTIFY" val="smartTable{a3504bfe-9be4-4cbb-8cd9-10c76e4b185a}"/>
</p:tagLst>
</file>

<file path=ppt/tags/tag43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5.xml><?xml version="1.0" encoding="utf-8"?>
<p:tagLst xmlns:p="http://schemas.openxmlformats.org/presentationml/2006/main">
  <p:tag name="KSO_WM_UNIT_TABLE_BEAUTIFY" val="smartTable{a3504bfe-9be4-4cbb-8cd9-10c76e4b185a}"/>
</p:tagLst>
</file>

<file path=ppt/tags/tag4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7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38.xml><?xml version="1.0" encoding="utf-8"?>
<p:tagLst xmlns:p="http://schemas.openxmlformats.org/presentationml/2006/main">
  <p:tag name="KSO_WM_SPECIAL_SOURCE" val="bdnull"/>
</p:tagLst>
</file>

<file path=ppt/tags/tag43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PECIAL_SOURCE" val="bdnull"/>
</p:tagLst>
</file>

<file path=ppt/tags/tag44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2.xml><?xml version="1.0" encoding="utf-8"?>
<p:tagLst xmlns:p="http://schemas.openxmlformats.org/presentationml/2006/main">
  <p:tag name="KSO_WM_SPECIAL_SOURCE" val="bdnull"/>
</p:tagLst>
</file>

<file path=ppt/tags/tag443.xml><?xml version="1.0" encoding="utf-8"?>
<p:tagLst xmlns:p="http://schemas.openxmlformats.org/presentationml/2006/main">
  <p:tag name="KSO_WM_UNIT_TABLE_BEAUTIFY" val="smartTable{d79ced12-b5b2-4144-b7b3-3ef6fcb59e6e}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KSO_WM_UNIT_TABLE_BEAUTIFY" val="smartTable{d79ced12-b5b2-4144-b7b3-3ef6fcb59e6e}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KSO_WM_UNIT_TABLE_BEAUTIFY" val="smartTable{ac5cdef5-b64f-45b7-a512-3dbb7f1231da}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KSO_WM_UNIT_TABLE_BEAUTIFY" val="smartTable{ac5cdef5-b64f-45b7-a512-3dbb7f1231da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1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11076</Words>
  <Application>WPS Presentation</Application>
  <PresentationFormat>宽屏</PresentationFormat>
  <Paragraphs>1435</Paragraphs>
  <Slides>78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103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Calibri</vt:lpstr>
      <vt:lpstr>Times New Roman</vt:lpstr>
      <vt:lpstr>Arial Unicode MS</vt:lpstr>
      <vt:lpstr>Times New Roman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1849</cp:revision>
  <dcterms:created xsi:type="dcterms:W3CDTF">2019-06-19T02:08:00Z</dcterms:created>
  <dcterms:modified xsi:type="dcterms:W3CDTF">2022-11-02T16:05:56Z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